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913" r:id="rId4"/>
    <p:sldMasterId id="2147483926" r:id="rId5"/>
  </p:sldMasterIdLst>
  <p:notesMasterIdLst>
    <p:notesMasterId r:id="rId54"/>
  </p:notesMasterIdLst>
  <p:sldIdLst>
    <p:sldId id="259" r:id="rId6"/>
    <p:sldId id="550" r:id="rId7"/>
    <p:sldId id="531" r:id="rId8"/>
    <p:sldId id="549" r:id="rId9"/>
    <p:sldId id="548" r:id="rId10"/>
    <p:sldId id="551" r:id="rId11"/>
    <p:sldId id="528" r:id="rId12"/>
    <p:sldId id="499" r:id="rId13"/>
    <p:sldId id="425" r:id="rId14"/>
    <p:sldId id="303" r:id="rId15"/>
    <p:sldId id="306" r:id="rId16"/>
    <p:sldId id="494" r:id="rId17"/>
    <p:sldId id="495" r:id="rId18"/>
    <p:sldId id="502" r:id="rId19"/>
    <p:sldId id="522" r:id="rId20"/>
    <p:sldId id="523" r:id="rId21"/>
    <p:sldId id="318" r:id="rId22"/>
    <p:sldId id="524" r:id="rId23"/>
    <p:sldId id="505" r:id="rId24"/>
    <p:sldId id="526" r:id="rId25"/>
    <p:sldId id="527" r:id="rId26"/>
    <p:sldId id="525" r:id="rId27"/>
    <p:sldId id="430" r:id="rId28"/>
    <p:sldId id="321" r:id="rId29"/>
    <p:sldId id="519" r:id="rId30"/>
    <p:sldId id="512" r:id="rId31"/>
    <p:sldId id="520" r:id="rId32"/>
    <p:sldId id="429" r:id="rId33"/>
    <p:sldId id="309" r:id="rId34"/>
    <p:sldId id="319" r:id="rId35"/>
    <p:sldId id="427" r:id="rId36"/>
    <p:sldId id="438" r:id="rId37"/>
    <p:sldId id="547" r:id="rId38"/>
    <p:sldId id="532" r:id="rId39"/>
    <p:sldId id="546" r:id="rId40"/>
    <p:sldId id="533" r:id="rId41"/>
    <p:sldId id="544" r:id="rId42"/>
    <p:sldId id="545" r:id="rId43"/>
    <p:sldId id="534" r:id="rId44"/>
    <p:sldId id="535" r:id="rId45"/>
    <p:sldId id="536" r:id="rId46"/>
    <p:sldId id="537" r:id="rId47"/>
    <p:sldId id="538" r:id="rId48"/>
    <p:sldId id="539" r:id="rId49"/>
    <p:sldId id="540" r:id="rId50"/>
    <p:sldId id="541" r:id="rId51"/>
    <p:sldId id="542" r:id="rId52"/>
    <p:sldId id="54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0000CC"/>
    <a:srgbClr val="FFFF00"/>
    <a:srgbClr val="FFCC66"/>
    <a:srgbClr val="006600"/>
    <a:srgbClr val="FF0000"/>
    <a:srgbClr val="FF3300"/>
    <a:srgbClr val="99CC00"/>
    <a:srgbClr val="99663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5405" autoAdjust="0"/>
  </p:normalViewPr>
  <p:slideViewPr>
    <p:cSldViewPr showGuides="1">
      <p:cViewPr varScale="1">
        <p:scale>
          <a:sx n="81" d="100"/>
          <a:sy n="81" d="100"/>
        </p:scale>
        <p:origin x="1185" y="60"/>
      </p:cViewPr>
      <p:guideLst>
        <p:guide orient="horz" pos="216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8E488-374F-4002-89A6-B574AE0C552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6AE50-C20F-45DD-9DFC-CD217A7F934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0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6AE50-C20F-45DD-9DFC-CD217A7F93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97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6AE50-C20F-45DD-9DFC-CD217A7F93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8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8CE7-ABF9-4F9B-A8C9-2A5BD2F9492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52604-E3EF-4788-8FC0-2C67C28A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8CE7-ABF9-4F9B-A8C9-2A5BD2F9492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52604-E3EF-4788-8FC0-2C67C28A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43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8CE7-ABF9-4F9B-A8C9-2A5BD2F9492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52604-E3EF-4788-8FC0-2C67C28A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58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1CB9D-D1A7-4A68-8B68-C9A88F8DFBB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83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D8516-432D-4FB5-A15B-736A81F056B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476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9DA89-58C4-497E-9BE0-9FEC74B76D5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40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E0265-B5CC-4984-9591-632A1CBA637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77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03E5E-8F2F-489A-AA7E-284CCCDA70F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371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44DDE-0BE1-473E-BA69-05B47B53AD3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18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5D89C-9D7B-4D1D-ADA9-8740483CB98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26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C2E57-708C-4939-AF37-66ACAC3AD89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8CE7-ABF9-4F9B-A8C9-2A5BD2F9492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52604-E3EF-4788-8FC0-2C67C28A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35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C2593-5557-4717-B150-425FD0AE6AD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02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34EFE-390E-43E8-ADF2-770F13A3EF7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78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FD851-E820-40D4-8646-D9E8880EDE3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11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925BC7-B426-4CBD-90C3-3C55B7C2574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47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F1CB9D-D1A7-4A68-8B68-C9A88F8DFBBD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47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D8516-432D-4FB5-A15B-736A81F056B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22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9DA89-58C4-497E-9BE0-9FEC74B76D5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98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3E0265-B5CC-4984-9591-632A1CBA6372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020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503E5E-8F2F-489A-AA7E-284CCCDA70F9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97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44DDE-0BE1-473E-BA69-05B47B53AD33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79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8CE7-ABF9-4F9B-A8C9-2A5BD2F9492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52604-E3EF-4788-8FC0-2C67C28A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1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5D89C-9D7B-4D1D-ADA9-8740483CB986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31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C2E57-708C-4939-AF37-66ACAC3AD89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34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C2593-5557-4717-B150-425FD0AE6AD7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00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34EFE-390E-43E8-ADF2-770F13A3EF7A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98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FD851-E820-40D4-8646-D9E8880EDE38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317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4925BC7-B426-4CBD-90C3-3C55B7C2574C}" type="slidenum">
              <a:rPr lang="pt-BR">
                <a:solidFill>
                  <a:srgbClr val="000000"/>
                </a:solidFill>
              </a:rPr>
              <a:pPr/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54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2E939-8BFD-4FE3-B83D-F88961B91B9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94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5F59D-8945-4B5C-ABD0-D4EEC0E9C6C8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08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D751F-024A-4A39-B3A8-03D84F36C4BB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937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61533-4200-447D-9FF8-BCABF09D6AFA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1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8CE7-ABF9-4F9B-A8C9-2A5BD2F9492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52604-E3EF-4788-8FC0-2C67C28A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22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FA2C-9D1A-497A-9BD0-59A6A075A51F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753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8068B-95FC-4EB1-B140-5656C07892F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250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A08B2-6C2F-40D9-9FE8-13B52676B81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8047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F0873-A623-4408-A583-64C611F35CD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64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615BD-51D5-407D-A14F-D62231143FEE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09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AD367-9F1B-4275-9040-6494A6C3738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33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2EAF9-851B-4FE3-BF22-8644DD54143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601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A0C92-23C2-4D93-A3FF-1E1C805C7322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833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6CC69-2189-45FD-89B9-74F849B19A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7430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3DA61-B979-4E8A-95A3-5304641DC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49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8CE7-ABF9-4F9B-A8C9-2A5BD2F9492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52604-E3EF-4788-8FC0-2C67C28A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8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0EDC6-BEF1-4772-B435-BED93679F5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51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9477E-277E-4A66-8CA7-3FFF1ED6CF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059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E8330-8A4D-474B-AFC4-E1D9D266E4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868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19C28-0EAE-43DB-80A1-69AFDE5DCD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11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5F117-B442-4A7B-BEF2-C2C35A297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5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ADD5C-56C3-4DB4-A585-6F87A36246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65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7FC87-07F4-4CE7-9C35-0314F0E14F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548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BF3B1-3692-435A-B1CC-B789136220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97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34479-E0D6-4480-899D-D5AFAEF1A1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07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8CE7-ABF9-4F9B-A8C9-2A5BD2F9492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52604-E3EF-4788-8FC0-2C67C28A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35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8CE7-ABF9-4F9B-A8C9-2A5BD2F9492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52604-E3EF-4788-8FC0-2C67C28A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1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8CE7-ABF9-4F9B-A8C9-2A5BD2F9492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52604-E3EF-4788-8FC0-2C67C28A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75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C8CE7-ABF9-4F9B-A8C9-2A5BD2F9492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52604-E3EF-4788-8FC0-2C67C28A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04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C8CE7-ABF9-4F9B-A8C9-2A5BD2F94926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52604-E3EF-4788-8FC0-2C67C28A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3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C799CB-2D55-431D-9885-CA92FD5F3CEA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C799CB-2D55-431D-9885-CA92FD5F3CEA}" type="slidenum">
              <a:rPr lang="pt-B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82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E8A76F-F7DA-4C44-8027-59ABF328D6FF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9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 para editar os estilos do texto mestre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E99785-BBBE-4B05-8126-F9687235A58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5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url?sa=i&amp;rct=j&amp;q=&amp;esrc=s&amp;source=images&amp;cd=&amp;cad=rja&amp;uact=8&amp;docid=TQ3uSjlg8DtrHM&amp;tbnid=tcpVkILPngb9kM:&amp;ved=0CAQQjB0&amp;url=http://medicinexplained.blogspot.com/2011/08/insulin-action-on-peripheral-cells.html&amp;ei=o2dhU_WRL-P18AGW7IGwDA&amp;bvm=bv.65636070,d.b2U&amp;psig=AFQjCNGjTaYpb1nPxw4iUuiy9UJRXN5gmw&amp;ust=1398978846555280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oleObject" Target="../embeddings/oleObject7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86348" y="5934670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Geraldo </a:t>
            </a:r>
            <a:r>
              <a:rPr lang="pt-BR" b="1" dirty="0" err="1">
                <a:latin typeface="Arial" pitchFamily="34" charset="0"/>
                <a:cs typeface="Arial" pitchFamily="34" charset="0"/>
              </a:rPr>
              <a:t>Picheth</a:t>
            </a:r>
            <a:endParaRPr lang="pt-BR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b="1" dirty="0">
                <a:latin typeface="Arial" pitchFamily="34" charset="0"/>
                <a:cs typeface="Arial" pitchFamily="34" charset="0"/>
              </a:rPr>
              <a:t> </a:t>
            </a:r>
            <a:r>
              <a:rPr lang="pt-BR" dirty="0">
                <a:latin typeface="Arial" pitchFamily="34" charset="0"/>
                <a:cs typeface="Arial" pitchFamily="34" charset="0"/>
              </a:rPr>
              <a:t> </a:t>
            </a:r>
            <a:r>
              <a:rPr lang="pt-BR" b="1" dirty="0">
                <a:latin typeface="Arial" pitchFamily="34" charset="0"/>
                <a:cs typeface="Arial" pitchFamily="34" charset="0"/>
              </a:rPr>
              <a:t>2024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245599" y="1481265"/>
            <a:ext cx="590465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Diabetes mellitus</a:t>
            </a:r>
            <a:r>
              <a:rPr lang="pt-BR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pt-BR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 que você precisa saber</a:t>
            </a:r>
          </a:p>
          <a:p>
            <a:pPr algn="ctr"/>
            <a:endParaRPr lang="pt-BR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3600" b="1" dirty="0"/>
              <a:t>para estruturar seu </a:t>
            </a:r>
            <a:r>
              <a:rPr lang="pt-BR" sz="3600" b="1" dirty="0" err="1"/>
              <a:t>paper</a:t>
            </a:r>
            <a:endParaRPr lang="pt-BR" sz="3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65" y="168049"/>
            <a:ext cx="1457060" cy="145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DD2DCFD-65E8-4085-AC64-F1F9ADA3C8D7}"/>
              </a:ext>
            </a:extLst>
          </p:cNvPr>
          <p:cNvSpPr/>
          <p:nvPr/>
        </p:nvSpPr>
        <p:spPr>
          <a:xfrm>
            <a:off x="2245599" y="168049"/>
            <a:ext cx="66247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8"/>
                </a:solidFill>
                <a:latin typeface="Ebrima-Bold"/>
              </a:rPr>
              <a:t>Disciplina</a:t>
            </a:r>
            <a:r>
              <a:rPr lang="en-US" sz="3200" b="1" dirty="0">
                <a:solidFill>
                  <a:srgbClr val="0000C8"/>
                </a:solidFill>
                <a:latin typeface="Ebrima-Bold"/>
              </a:rPr>
              <a:t> PG </a:t>
            </a:r>
          </a:p>
          <a:p>
            <a:pPr algn="ctr"/>
            <a:r>
              <a:rPr lang="en-US" sz="3200" b="1" dirty="0" err="1">
                <a:solidFill>
                  <a:srgbClr val="0000C8"/>
                </a:solidFill>
                <a:latin typeface="Ebrima-Bold"/>
              </a:rPr>
              <a:t>Ciências</a:t>
            </a:r>
            <a:r>
              <a:rPr lang="en-US" sz="3200" b="1" dirty="0">
                <a:solidFill>
                  <a:srgbClr val="0000C8"/>
                </a:solidFill>
                <a:latin typeface="Ebrima-Bold"/>
              </a:rPr>
              <a:t> </a:t>
            </a:r>
            <a:r>
              <a:rPr lang="en-US" sz="3200" b="1" dirty="0" err="1">
                <a:solidFill>
                  <a:srgbClr val="0000C8"/>
                </a:solidFill>
                <a:latin typeface="Ebrima-Bold"/>
              </a:rPr>
              <a:t>Farmacêuticas</a:t>
            </a:r>
            <a:endParaRPr lang="pt-BR" sz="32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683416B-FACA-49BC-A48B-DE147B2B3D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49080"/>
            <a:ext cx="2227826" cy="222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4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E801FA1-DA81-487A-B2B4-0121E7E3BCAD}"/>
              </a:ext>
            </a:extLst>
          </p:cNvPr>
          <p:cNvSpPr/>
          <p:nvPr/>
        </p:nvSpPr>
        <p:spPr>
          <a:xfrm>
            <a:off x="281220" y="997127"/>
            <a:ext cx="274786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sz="2100" b="1" dirty="0">
                <a:solidFill>
                  <a:srgbClr val="32304F"/>
                </a:solidFill>
              </a:rPr>
              <a:t>Key global </a:t>
            </a:r>
            <a:r>
              <a:rPr lang="pt-BR" sz="2100" b="1" dirty="0" err="1">
                <a:solidFill>
                  <a:srgbClr val="32304F"/>
                </a:solidFill>
              </a:rPr>
              <a:t>findings</a:t>
            </a:r>
            <a:r>
              <a:rPr lang="pt-BR" sz="2100" b="1" dirty="0">
                <a:solidFill>
                  <a:srgbClr val="32304F"/>
                </a:solidFill>
              </a:rPr>
              <a:t> </a:t>
            </a:r>
          </a:p>
          <a:p>
            <a:pPr algn="ctr" fontAlgn="base"/>
            <a:r>
              <a:rPr lang="pt-BR" sz="2100" b="1" dirty="0">
                <a:solidFill>
                  <a:srgbClr val="32304F"/>
                </a:solidFill>
              </a:rPr>
              <a:t>2021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C63E5D-F5DC-4777-A958-A76B228EE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68" t="20646" r="56694" b="8387"/>
          <a:stretch/>
        </p:blipFill>
        <p:spPr>
          <a:xfrm>
            <a:off x="512505" y="1756902"/>
            <a:ext cx="1802992" cy="415107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355B5BA-33D1-434F-9969-9A620326DF97}"/>
              </a:ext>
            </a:extLst>
          </p:cNvPr>
          <p:cNvSpPr/>
          <p:nvPr/>
        </p:nvSpPr>
        <p:spPr>
          <a:xfrm>
            <a:off x="2048172" y="167187"/>
            <a:ext cx="5047655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t-BR" sz="4050" b="1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Diabetes mellitus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17B69BE-D81D-487E-9BC3-66B6DB27F283}"/>
              </a:ext>
            </a:extLst>
          </p:cNvPr>
          <p:cNvGrpSpPr/>
          <p:nvPr/>
        </p:nvGrpSpPr>
        <p:grpSpPr>
          <a:xfrm>
            <a:off x="6292918" y="1004551"/>
            <a:ext cx="2737737" cy="4903423"/>
            <a:chOff x="8390559" y="196401"/>
            <a:chExt cx="3650316" cy="6537897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6402BD05-1A02-4816-A882-836FF2B3EFCF}"/>
                </a:ext>
              </a:extLst>
            </p:cNvPr>
            <p:cNvSpPr/>
            <p:nvPr/>
          </p:nvSpPr>
          <p:spPr>
            <a:xfrm>
              <a:off x="8390559" y="196401"/>
              <a:ext cx="3650316" cy="861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ase"/>
              <a:r>
                <a:rPr lang="pt-BR" b="1" dirty="0">
                  <a:solidFill>
                    <a:srgbClr val="32304F"/>
                  </a:solidFill>
                  <a:latin typeface="ff-meta-serif-web-pro"/>
                </a:rPr>
                <a:t>South </a:t>
              </a:r>
              <a:r>
                <a:rPr lang="pt-BR" b="1" dirty="0" err="1">
                  <a:solidFill>
                    <a:srgbClr val="32304F"/>
                  </a:solidFill>
                  <a:latin typeface="ff-meta-serif-web-pro"/>
                </a:rPr>
                <a:t>and</a:t>
              </a:r>
              <a:r>
                <a:rPr lang="pt-BR" b="1" dirty="0">
                  <a:solidFill>
                    <a:srgbClr val="32304F"/>
                  </a:solidFill>
                  <a:latin typeface="ff-meta-serif-web-pro"/>
                </a:rPr>
                <a:t> Central </a:t>
              </a:r>
              <a:r>
                <a:rPr lang="pt-BR" b="1" dirty="0" err="1">
                  <a:solidFill>
                    <a:srgbClr val="32304F"/>
                  </a:solidFill>
                  <a:latin typeface="ff-meta-serif-web-pro"/>
                </a:rPr>
                <a:t>America</a:t>
              </a:r>
              <a:endParaRPr lang="pt-BR" b="1" dirty="0">
                <a:solidFill>
                  <a:srgbClr val="32304F"/>
                </a:solidFill>
                <a:latin typeface="ff-meta-serif-web-pro"/>
              </a:endParaRPr>
            </a:p>
            <a:p>
              <a:pPr algn="ctr" fontAlgn="base"/>
              <a:r>
                <a:rPr lang="pt-BR" b="1" dirty="0">
                  <a:solidFill>
                    <a:srgbClr val="32304F"/>
                  </a:solidFill>
                  <a:latin typeface="ff-meta-serif-web-pro"/>
                </a:rPr>
                <a:t>2021</a:t>
              </a: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F313AA69-748F-4F8C-952C-47D628474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161" t="16487" r="57258" b="14839"/>
            <a:stretch/>
          </p:blipFill>
          <p:spPr>
            <a:xfrm>
              <a:off x="8956629" y="1030867"/>
              <a:ext cx="2595717" cy="5703431"/>
            </a:xfrm>
            <a:prstGeom prst="rect">
              <a:avLst/>
            </a:prstGeom>
          </p:spPr>
        </p:pic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BD84BC1-FF2B-472E-8581-F33C9103350B}"/>
              </a:ext>
            </a:extLst>
          </p:cNvPr>
          <p:cNvGrpSpPr/>
          <p:nvPr/>
        </p:nvGrpSpPr>
        <p:grpSpPr>
          <a:xfrm>
            <a:off x="2372507" y="2126978"/>
            <a:ext cx="4718216" cy="3024336"/>
            <a:chOff x="3163342" y="1692971"/>
            <a:chExt cx="6290955" cy="4032448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6883A24C-FF39-4BD6-A9FF-41FA3F6DA625}"/>
                </a:ext>
              </a:extLst>
            </p:cNvPr>
            <p:cNvSpPr/>
            <p:nvPr/>
          </p:nvSpPr>
          <p:spPr>
            <a:xfrm>
              <a:off x="3163342" y="1692971"/>
              <a:ext cx="5197639" cy="4032448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950" b="1" dirty="0">
                  <a:solidFill>
                    <a:srgbClr val="002060"/>
                  </a:solidFill>
                </a:rPr>
                <a:t>1 in 3</a:t>
              </a:r>
            </a:p>
            <a:p>
              <a:pPr algn="ctr"/>
              <a:r>
                <a:rPr lang="pt-BR" sz="2400" b="1" dirty="0">
                  <a:solidFill>
                    <a:srgbClr val="0000CC"/>
                  </a:solidFill>
                </a:rPr>
                <a:t>Adultos convivendo com o diabetes sem diagnóstico</a:t>
              </a:r>
            </a:p>
          </p:txBody>
        </p:sp>
        <p:sp>
          <p:nvSpPr>
            <p:cNvPr id="9" name="Seta: para Cima 8">
              <a:extLst>
                <a:ext uri="{FF2B5EF4-FFF2-40B4-BE49-F238E27FC236}">
                  <a16:creationId xmlns:a16="http://schemas.microsoft.com/office/drawing/2014/main" id="{4AA8BE1B-AB78-4860-A3B2-255ED0C62155}"/>
                </a:ext>
              </a:extLst>
            </p:cNvPr>
            <p:cNvSpPr/>
            <p:nvPr/>
          </p:nvSpPr>
          <p:spPr>
            <a:xfrm rot="16602446">
              <a:off x="8457785" y="3162226"/>
              <a:ext cx="756526" cy="1236498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D420F02-063E-4712-B0AA-1DF64B82B1C3}"/>
              </a:ext>
            </a:extLst>
          </p:cNvPr>
          <p:cNvSpPr txBox="1"/>
          <p:nvPr/>
        </p:nvSpPr>
        <p:spPr>
          <a:xfrm>
            <a:off x="3474090" y="1165531"/>
            <a:ext cx="23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20 a 70 anos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B31F5E4-935B-4992-9AC1-EA7A5301C0B1}"/>
              </a:ext>
            </a:extLst>
          </p:cNvPr>
          <p:cNvSpPr/>
          <p:nvPr/>
        </p:nvSpPr>
        <p:spPr>
          <a:xfrm>
            <a:off x="3550362" y="5568490"/>
            <a:ext cx="217880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b="1" dirty="0"/>
              <a:t>IDF Diabetes Atlas 2021 </a:t>
            </a:r>
          </a:p>
          <a:p>
            <a:pPr algn="ctr"/>
            <a:r>
              <a:rPr lang="en-US" sz="1350" b="1" dirty="0"/>
              <a:t>10th edition</a:t>
            </a:r>
            <a:endParaRPr lang="pt-BR" sz="1350" b="1" dirty="0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D233196-AE60-4B05-936B-36648FC5F04E}"/>
              </a:ext>
            </a:extLst>
          </p:cNvPr>
          <p:cNvSpPr/>
          <p:nvPr/>
        </p:nvSpPr>
        <p:spPr>
          <a:xfrm>
            <a:off x="986469" y="4564369"/>
            <a:ext cx="882293" cy="1246495"/>
          </a:xfrm>
          <a:prstGeom prst="rect">
            <a:avLst/>
          </a:prstGeom>
          <a:solidFill>
            <a:srgbClr val="FF0000"/>
          </a:solidFill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t-BR" sz="405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6.7</a:t>
            </a:r>
          </a:p>
          <a:p>
            <a:pPr algn="ctr"/>
            <a:r>
              <a:rPr lang="pt-BR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Million</a:t>
            </a:r>
            <a:endParaRPr lang="pt-BR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BR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deaths</a:t>
            </a:r>
          </a:p>
        </p:txBody>
      </p:sp>
    </p:spTree>
    <p:extLst>
      <p:ext uri="{BB962C8B-B14F-4D97-AF65-F5344CB8AC3E}">
        <p14:creationId xmlns:p14="http://schemas.microsoft.com/office/powerpoint/2010/main" val="264895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71800" y="44624"/>
            <a:ext cx="3531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SUMÁRIO</a:t>
            </a:r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3568" y="1124744"/>
            <a:ext cx="4987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pt-BR" sz="3600" b="1" dirty="0">
                <a:latin typeface="Times New Roman" pitchFamily="18" charset="0"/>
                <a:cs typeface="Times New Roman" pitchFamily="18" charset="0"/>
              </a:rPr>
              <a:t>Definição do Diabetes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83568" y="1772816"/>
            <a:ext cx="321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Times New Roman" pitchFamily="18" charset="0"/>
                <a:cs typeface="Times New Roman" pitchFamily="18" charset="0"/>
              </a:rPr>
              <a:t>2. Classificação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83568" y="2420888"/>
            <a:ext cx="560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Times New Roman" pitchFamily="18" charset="0"/>
                <a:cs typeface="Times New Roman" pitchFamily="18" charset="0"/>
              </a:rPr>
              <a:t>3. Diagnóstico Laboratorial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16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0" name="Object 2"/>
          <p:cNvGraphicFramePr>
            <a:graphicFrameLocks noChangeAspect="1"/>
          </p:cNvGraphicFramePr>
          <p:nvPr/>
        </p:nvGraphicFramePr>
        <p:xfrm>
          <a:off x="457200" y="2200275"/>
          <a:ext cx="3003550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D ChemSketch 2.0" r:id="rId2" imgW="1328760" imgH="1261800" progId="ACD.ChemSketch.20">
                  <p:embed/>
                </p:oleObj>
              </mc:Choice>
              <mc:Fallback>
                <p:oleObj name="ACD ChemSketch 2.0" r:id="rId2" imgW="1328760" imgH="1261800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200275"/>
                        <a:ext cx="3003550" cy="285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CC99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731" name="Object 3"/>
          <p:cNvGraphicFramePr>
            <a:graphicFrameLocks noChangeAspect="1"/>
          </p:cNvGraphicFramePr>
          <p:nvPr/>
        </p:nvGraphicFramePr>
        <p:xfrm>
          <a:off x="304800" y="4957763"/>
          <a:ext cx="18827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D ChemSketch 2.0" r:id="rId4" imgW="1883520" imgH="365760" progId="ACD.ChemSketch.20">
                  <p:embed/>
                </p:oleObj>
              </mc:Choice>
              <mc:Fallback>
                <p:oleObj name="ACD ChemSketch 2.0" r:id="rId4" imgW="1883520" imgH="365760" progId="ACD.ChemSketch.2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957763"/>
                        <a:ext cx="18827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1295400" y="5338763"/>
            <a:ext cx="1397000" cy="528637"/>
          </a:xfrm>
          <a:prstGeom prst="rect">
            <a:avLst/>
          </a:prstGeom>
          <a:noFill/>
          <a:ln w="9525">
            <a:solidFill>
              <a:srgbClr val="CC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/>
              <a:t>Glucose</a:t>
            </a:r>
          </a:p>
        </p:txBody>
      </p:sp>
      <p:sp>
        <p:nvSpPr>
          <p:cNvPr id="201733" name="Text Box 5"/>
          <p:cNvSpPr txBox="1">
            <a:spLocks noChangeArrowheads="1"/>
          </p:cNvSpPr>
          <p:nvPr/>
        </p:nvSpPr>
        <p:spPr bwMode="auto">
          <a:xfrm>
            <a:off x="5013325" y="1681163"/>
            <a:ext cx="3422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/>
              <a:t>Fonte energética</a:t>
            </a:r>
          </a:p>
        </p:txBody>
      </p:sp>
      <p:sp>
        <p:nvSpPr>
          <p:cNvPr id="201734" name="Text Box 6"/>
          <p:cNvSpPr txBox="1">
            <a:spLocks noChangeArrowheads="1"/>
          </p:cNvSpPr>
          <p:nvPr/>
        </p:nvSpPr>
        <p:spPr bwMode="auto">
          <a:xfrm>
            <a:off x="5013325" y="2913063"/>
            <a:ext cx="35972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 sz="3600"/>
              <a:t>Geração de “esqueletos” de carbono</a:t>
            </a:r>
          </a:p>
        </p:txBody>
      </p:sp>
      <p:cxnSp>
        <p:nvCxnSpPr>
          <p:cNvPr id="201735" name="AutoShape 7"/>
          <p:cNvCxnSpPr>
            <a:cxnSpLocks noChangeShapeType="1"/>
            <a:endCxn id="201733" idx="1"/>
          </p:cNvCxnSpPr>
          <p:nvPr/>
        </p:nvCxnSpPr>
        <p:spPr bwMode="auto">
          <a:xfrm rot="16200000">
            <a:off x="3386931" y="573882"/>
            <a:ext cx="198437" cy="3054350"/>
          </a:xfrm>
          <a:prstGeom prst="bentConnector2">
            <a:avLst/>
          </a:prstGeom>
          <a:noFill/>
          <a:ln w="28575">
            <a:solidFill>
              <a:srgbClr val="CC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1736" name="AutoShape 8"/>
          <p:cNvCxnSpPr>
            <a:cxnSpLocks noChangeShapeType="1"/>
            <a:endCxn id="201734" idx="1"/>
          </p:cNvCxnSpPr>
          <p:nvPr/>
        </p:nvCxnSpPr>
        <p:spPr bwMode="auto">
          <a:xfrm flipV="1">
            <a:off x="3505200" y="3783013"/>
            <a:ext cx="1508125" cy="10795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CC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1737" name="WordArt 9"/>
          <p:cNvSpPr>
            <a:spLocks noChangeArrowheads="1" noChangeShapeType="1" noTextEdit="1"/>
          </p:cNvSpPr>
          <p:nvPr/>
        </p:nvSpPr>
        <p:spPr bwMode="auto">
          <a:xfrm>
            <a:off x="457200" y="381000"/>
            <a:ext cx="1876425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000000"/>
                    </a:gs>
                    <a:gs pos="20000">
                      <a:srgbClr val="0A128C"/>
                    </a:gs>
                    <a:gs pos="35000">
                      <a:srgbClr val="181CC7"/>
                    </a:gs>
                    <a:gs pos="44000">
                      <a:srgbClr val="7005D4"/>
                    </a:gs>
                    <a:gs pos="50000">
                      <a:srgbClr val="8C3D91"/>
                    </a:gs>
                    <a:gs pos="56000">
                      <a:srgbClr val="7005D4"/>
                    </a:gs>
                    <a:gs pos="65000">
                      <a:srgbClr val="181CC7"/>
                    </a:gs>
                    <a:gs pos="80001">
                      <a:srgbClr val="0A128C"/>
                    </a:gs>
                    <a:gs pos="100000">
                      <a:srgbClr val="0000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Glicose</a:t>
            </a:r>
          </a:p>
        </p:txBody>
      </p:sp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5105400" y="5149850"/>
            <a:ext cx="3892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3600"/>
              <a:t>Reserva de energia</a:t>
            </a:r>
          </a:p>
        </p:txBody>
      </p:sp>
      <p:cxnSp>
        <p:nvCxnSpPr>
          <p:cNvPr id="201739" name="AutoShape 11"/>
          <p:cNvCxnSpPr>
            <a:cxnSpLocks noChangeShapeType="1"/>
            <a:endCxn id="201738" idx="1"/>
          </p:cNvCxnSpPr>
          <p:nvPr/>
        </p:nvCxnSpPr>
        <p:spPr bwMode="auto">
          <a:xfrm rot="16200000" flipH="1">
            <a:off x="3425825" y="3790950"/>
            <a:ext cx="1698625" cy="1660525"/>
          </a:xfrm>
          <a:prstGeom prst="bentConnector2">
            <a:avLst/>
          </a:prstGeom>
          <a:noFill/>
          <a:ln w="9525">
            <a:solidFill>
              <a:srgbClr val="99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37473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754" name="Group 2"/>
          <p:cNvGrpSpPr>
            <a:grpSpLocks/>
          </p:cNvGrpSpPr>
          <p:nvPr/>
        </p:nvGrpSpPr>
        <p:grpSpPr bwMode="auto">
          <a:xfrm>
            <a:off x="57150" y="36513"/>
            <a:ext cx="9029700" cy="6784975"/>
            <a:chOff x="36" y="23"/>
            <a:chExt cx="5688" cy="4274"/>
          </a:xfrm>
        </p:grpSpPr>
        <p:graphicFrame>
          <p:nvGraphicFramePr>
            <p:cNvPr id="202755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1658859"/>
                </p:ext>
              </p:extLst>
            </p:nvPr>
          </p:nvGraphicFramePr>
          <p:xfrm>
            <a:off x="36" y="314"/>
            <a:ext cx="5688" cy="39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3" r:id="rId2" imgW="4722885" imgH="3136398" progId="PI3.Image">
                    <p:embed/>
                  </p:oleObj>
                </mc:Choice>
                <mc:Fallback>
                  <p:oleObj name="PI3" r:id="rId2" imgW="4722885" imgH="3136398" progId="PI3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" y="314"/>
                          <a:ext cx="5688" cy="39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2756" name="Text Box 4"/>
            <p:cNvSpPr txBox="1">
              <a:spLocks noChangeArrowheads="1"/>
            </p:cNvSpPr>
            <p:nvPr/>
          </p:nvSpPr>
          <p:spPr bwMode="auto">
            <a:xfrm>
              <a:off x="4656" y="336"/>
              <a:ext cx="912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pt-BR" altLang="pt-BR" sz="1000" b="0"/>
                <a:t>BURTIS, Carl A e ASHWOOD, Edward R.</a:t>
              </a:r>
              <a:r>
                <a:rPr lang="pt-BR" altLang="pt-BR" sz="1000" b="0" i="1"/>
                <a:t> </a:t>
              </a:r>
              <a:r>
                <a:rPr lang="pt-BR" altLang="pt-BR" sz="1000" b="0" u="sng"/>
                <a:t>Tietz Textbook of Clinical Chemistry.</a:t>
              </a:r>
              <a:r>
                <a:rPr lang="pt-BR" altLang="pt-BR" sz="1000" b="0"/>
                <a:t> 3 ed. Saunders: Philadelphia, 1999.</a:t>
              </a:r>
            </a:p>
          </p:txBody>
        </p:sp>
        <p:sp>
          <p:nvSpPr>
            <p:cNvPr id="202757" name="Text Box 5"/>
            <p:cNvSpPr txBox="1">
              <a:spLocks noChangeArrowheads="1"/>
            </p:cNvSpPr>
            <p:nvPr/>
          </p:nvSpPr>
          <p:spPr bwMode="auto">
            <a:xfrm>
              <a:off x="385" y="23"/>
              <a:ext cx="4842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altLang="pt-BR" sz="2800" b="1" dirty="0">
                  <a:solidFill>
                    <a:srgbClr val="002060"/>
                  </a:solidFill>
                </a:rPr>
                <a:t>REGULAÇÃO HORMONAL DA GLICOSE SANGÜÍNEA</a:t>
              </a:r>
            </a:p>
          </p:txBody>
        </p:sp>
        <p:sp>
          <p:nvSpPr>
            <p:cNvPr id="202758" name="Text Box 6"/>
            <p:cNvSpPr txBox="1">
              <a:spLocks noChangeArrowheads="1"/>
            </p:cNvSpPr>
            <p:nvPr/>
          </p:nvSpPr>
          <p:spPr bwMode="auto">
            <a:xfrm>
              <a:off x="2220" y="404"/>
              <a:ext cx="799" cy="19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400" b="1" dirty="0" err="1"/>
                <a:t>Somatostatina</a:t>
              </a:r>
              <a:endParaRPr lang="pt-BR" altLang="pt-BR" sz="1400" b="1" dirty="0"/>
            </a:p>
          </p:txBody>
        </p:sp>
        <p:sp>
          <p:nvSpPr>
            <p:cNvPr id="202759" name="Text Box 7"/>
            <p:cNvSpPr txBox="1">
              <a:spLocks noChangeArrowheads="1"/>
            </p:cNvSpPr>
            <p:nvPr/>
          </p:nvSpPr>
          <p:spPr bwMode="auto">
            <a:xfrm>
              <a:off x="3428" y="1872"/>
              <a:ext cx="643" cy="25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 b="1"/>
                <a:t>Insulina</a:t>
              </a:r>
            </a:p>
          </p:txBody>
        </p:sp>
        <p:sp>
          <p:nvSpPr>
            <p:cNvPr id="202760" name="Text Box 8"/>
            <p:cNvSpPr txBox="1">
              <a:spLocks noChangeArrowheads="1"/>
            </p:cNvSpPr>
            <p:nvPr/>
          </p:nvSpPr>
          <p:spPr bwMode="auto">
            <a:xfrm>
              <a:off x="1152" y="1920"/>
              <a:ext cx="617" cy="213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600" b="1" dirty="0"/>
                <a:t>Glucagon</a:t>
              </a:r>
            </a:p>
          </p:txBody>
        </p:sp>
        <p:sp>
          <p:nvSpPr>
            <p:cNvPr id="202761" name="Text Box 9"/>
            <p:cNvSpPr txBox="1">
              <a:spLocks noChangeArrowheads="1"/>
            </p:cNvSpPr>
            <p:nvPr/>
          </p:nvSpPr>
          <p:spPr bwMode="auto">
            <a:xfrm>
              <a:off x="2280" y="2124"/>
              <a:ext cx="666" cy="213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600" b="1" dirty="0" err="1"/>
                <a:t>Epinefrina</a:t>
              </a:r>
              <a:endParaRPr lang="pt-BR" altLang="pt-BR" sz="1600" b="1" dirty="0"/>
            </a:p>
          </p:txBody>
        </p:sp>
        <p:sp>
          <p:nvSpPr>
            <p:cNvPr id="202762" name="Text Box 10"/>
            <p:cNvSpPr txBox="1">
              <a:spLocks noChangeArrowheads="1"/>
            </p:cNvSpPr>
            <p:nvPr/>
          </p:nvSpPr>
          <p:spPr bwMode="auto">
            <a:xfrm>
              <a:off x="103" y="2314"/>
              <a:ext cx="1524" cy="368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600" b="1" dirty="0"/>
                <a:t>Hormônio do Crescimento</a:t>
              </a:r>
            </a:p>
            <a:p>
              <a:r>
                <a:rPr lang="pt-BR" altLang="pt-BR" sz="1600" b="1" dirty="0"/>
                <a:t>Cortisol</a:t>
              </a:r>
            </a:p>
          </p:txBody>
        </p:sp>
        <p:sp>
          <p:nvSpPr>
            <p:cNvPr id="202763" name="Text Box 11"/>
            <p:cNvSpPr txBox="1">
              <a:spLocks noChangeArrowheads="1"/>
            </p:cNvSpPr>
            <p:nvPr/>
          </p:nvSpPr>
          <p:spPr bwMode="auto">
            <a:xfrm>
              <a:off x="1584" y="3840"/>
              <a:ext cx="776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800"/>
                <a:t>Fígado</a:t>
              </a:r>
            </a:p>
          </p:txBody>
        </p:sp>
        <p:sp>
          <p:nvSpPr>
            <p:cNvPr id="202764" name="Text Box 12"/>
            <p:cNvSpPr txBox="1">
              <a:spLocks noChangeArrowheads="1"/>
            </p:cNvSpPr>
            <p:nvPr/>
          </p:nvSpPr>
          <p:spPr bwMode="auto">
            <a:xfrm>
              <a:off x="3072" y="3936"/>
              <a:ext cx="1178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Tecido Adiposo</a:t>
              </a:r>
            </a:p>
          </p:txBody>
        </p:sp>
        <p:sp>
          <p:nvSpPr>
            <p:cNvPr id="202765" name="Text Box 13"/>
            <p:cNvSpPr txBox="1">
              <a:spLocks noChangeArrowheads="1"/>
            </p:cNvSpPr>
            <p:nvPr/>
          </p:nvSpPr>
          <p:spPr bwMode="auto">
            <a:xfrm>
              <a:off x="4896" y="3945"/>
              <a:ext cx="64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800"/>
                <a:t>Músculo</a:t>
              </a:r>
            </a:p>
          </p:txBody>
        </p:sp>
        <p:sp>
          <p:nvSpPr>
            <p:cNvPr id="202766" name="Text Box 14"/>
            <p:cNvSpPr txBox="1">
              <a:spLocks noChangeArrowheads="1"/>
            </p:cNvSpPr>
            <p:nvPr/>
          </p:nvSpPr>
          <p:spPr bwMode="auto">
            <a:xfrm>
              <a:off x="1194" y="3057"/>
              <a:ext cx="1100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800" b="1" dirty="0" err="1"/>
                <a:t>Gluconeogênese</a:t>
              </a:r>
              <a:endParaRPr lang="pt-BR" altLang="pt-BR" sz="1800" b="1" dirty="0"/>
            </a:p>
            <a:p>
              <a:pPr algn="ctr"/>
              <a:r>
                <a:rPr lang="pt-BR" altLang="pt-BR" sz="1800" b="1" dirty="0" err="1"/>
                <a:t>Glicogenólise</a:t>
              </a:r>
              <a:endParaRPr lang="pt-BR" altLang="pt-BR" sz="1800" b="1" dirty="0"/>
            </a:p>
          </p:txBody>
        </p:sp>
        <p:sp>
          <p:nvSpPr>
            <p:cNvPr id="202767" name="Text Box 15"/>
            <p:cNvSpPr txBox="1">
              <a:spLocks noChangeArrowheads="1"/>
            </p:cNvSpPr>
            <p:nvPr/>
          </p:nvSpPr>
          <p:spPr bwMode="auto">
            <a:xfrm>
              <a:off x="3264" y="3264"/>
              <a:ext cx="953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200" b="1" dirty="0"/>
                <a:t>Lipogênese</a:t>
              </a:r>
            </a:p>
            <a:p>
              <a:pPr algn="ctr"/>
              <a:r>
                <a:rPr lang="pt-BR" altLang="pt-BR" sz="1200" b="1" dirty="0"/>
                <a:t>Captação da glucose</a:t>
              </a:r>
            </a:p>
          </p:txBody>
        </p:sp>
        <p:sp>
          <p:nvSpPr>
            <p:cNvPr id="202768" name="Text Box 16"/>
            <p:cNvSpPr txBox="1">
              <a:spLocks noChangeArrowheads="1"/>
            </p:cNvSpPr>
            <p:nvPr/>
          </p:nvSpPr>
          <p:spPr bwMode="auto">
            <a:xfrm>
              <a:off x="4692" y="3276"/>
              <a:ext cx="953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1200" b="1" dirty="0"/>
                <a:t>Captação da glucose</a:t>
              </a:r>
            </a:p>
            <a:p>
              <a:pPr algn="ctr"/>
              <a:r>
                <a:rPr lang="pt-BR" altLang="pt-BR" sz="1200" b="1" dirty="0"/>
                <a:t>Glicólise</a:t>
              </a:r>
            </a:p>
          </p:txBody>
        </p:sp>
      </p:grpSp>
      <p:pic>
        <p:nvPicPr>
          <p:cNvPr id="2" name="Imagem 1">
            <a:extLst>
              <a:ext uri="{FF2B5EF4-FFF2-40B4-BE49-F238E27FC236}">
                <a16:creationId xmlns:a16="http://schemas.microsoft.com/office/drawing/2014/main" id="{D65FF503-58E7-4E25-B8B9-A9B5C8D71A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0" t="7269" b="4850"/>
          <a:stretch/>
        </p:blipFill>
        <p:spPr>
          <a:xfrm>
            <a:off x="460164" y="812982"/>
            <a:ext cx="1944216" cy="1815735"/>
          </a:xfrm>
          <a:prstGeom prst="rect">
            <a:avLst/>
          </a:prstGeom>
        </p:spPr>
      </p:pic>
      <p:cxnSp>
        <p:nvCxnSpPr>
          <p:cNvPr id="4" name="Conector: Angulado 3">
            <a:extLst>
              <a:ext uri="{FF2B5EF4-FFF2-40B4-BE49-F238E27FC236}">
                <a16:creationId xmlns:a16="http://schemas.microsoft.com/office/drawing/2014/main" id="{DBB0644C-AFC9-4991-93CD-1A7DFE0F0F8B}"/>
              </a:ext>
            </a:extLst>
          </p:cNvPr>
          <p:cNvCxnSpPr/>
          <p:nvPr/>
        </p:nvCxnSpPr>
        <p:spPr>
          <a:xfrm>
            <a:off x="2514600" y="1720850"/>
            <a:ext cx="514586" cy="242277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2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owmed.net/wp-content/uploads/2013/03/insulin-anti-insulin-hormon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8" y="304939"/>
            <a:ext cx="8897763" cy="597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23528" y="260648"/>
            <a:ext cx="8464753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Anti-insulina</a:t>
            </a:r>
            <a:r>
              <a:rPr lang="pt-BR" sz="3200" b="1" dirty="0"/>
              <a:t> / Hormônios Contra Regulatórios </a:t>
            </a:r>
          </a:p>
          <a:p>
            <a:endParaRPr lang="pt-BR" sz="32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7164288" y="2496670"/>
            <a:ext cx="1073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Glucagon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933583" y="3144663"/>
            <a:ext cx="1913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Hormônio do</a:t>
            </a:r>
          </a:p>
          <a:p>
            <a:pPr algn="ctr"/>
            <a:r>
              <a:rPr lang="pt-BR" b="1" dirty="0"/>
              <a:t> Crescimento (GH)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6890751" y="4509120"/>
            <a:ext cx="1347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err="1"/>
              <a:t>Epinefrina</a:t>
            </a:r>
            <a:r>
              <a:rPr lang="pt-BR" b="1" dirty="0"/>
              <a:t> </a:t>
            </a:r>
          </a:p>
          <a:p>
            <a:pPr algn="ctr"/>
            <a:r>
              <a:rPr lang="pt-BR" b="1" dirty="0"/>
              <a:t>(adrenalina)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B57489D-09D9-42C4-B899-902D149984D2}"/>
              </a:ext>
            </a:extLst>
          </p:cNvPr>
          <p:cNvSpPr/>
          <p:nvPr/>
        </p:nvSpPr>
        <p:spPr>
          <a:xfrm>
            <a:off x="864326" y="2832610"/>
            <a:ext cx="24416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Insulina</a:t>
            </a:r>
          </a:p>
        </p:txBody>
      </p:sp>
    </p:spTree>
    <p:extLst>
      <p:ext uri="{BB962C8B-B14F-4D97-AF65-F5344CB8AC3E}">
        <p14:creationId xmlns:p14="http://schemas.microsoft.com/office/powerpoint/2010/main" val="3694154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685800" y="1219200"/>
            <a:ext cx="7924800" cy="4093428"/>
          </a:xfrm>
          <a:prstGeom prst="rect">
            <a:avLst/>
          </a:prstGeom>
          <a:gradFill rotWithShape="0">
            <a:gsLst>
              <a:gs pos="0">
                <a:srgbClr val="FFFF99">
                  <a:gamma/>
                  <a:tint val="12157"/>
                  <a:invGamma/>
                </a:srgbClr>
              </a:gs>
              <a:gs pos="50000">
                <a:srgbClr val="FFFF99"/>
              </a:gs>
              <a:gs pos="100000">
                <a:srgbClr val="FFFF99">
                  <a:gamma/>
                  <a:tint val="12157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pt-BR" sz="3600" b="1" i="1" dirty="0">
                <a:latin typeface="Times New Roman" pitchFamily="18" charset="0"/>
                <a:cs typeface="Times New Roman" pitchFamily="18" charset="0"/>
              </a:rPr>
              <a:t>Diabetes mellitus</a:t>
            </a:r>
            <a:r>
              <a:rPr lang="pt-BR" sz="3600" b="1" dirty="0">
                <a:latin typeface="Times New Roman" pitchFamily="18" charset="0"/>
                <a:cs typeface="Times New Roman" pitchFamily="18" charset="0"/>
              </a:rPr>
              <a:t> é um grupo de doenças metabólicas caracterizadas por </a:t>
            </a:r>
          </a:p>
          <a:p>
            <a:pPr algn="ctr"/>
            <a:r>
              <a:rPr lang="pt-BR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HIPERGLICEMIA</a:t>
            </a:r>
          </a:p>
          <a:p>
            <a:pPr algn="ctr"/>
            <a:r>
              <a:rPr lang="pt-BR" sz="3600" b="1" dirty="0">
                <a:latin typeface="Times New Roman" pitchFamily="18" charset="0"/>
                <a:cs typeface="Times New Roman" pitchFamily="18" charset="0"/>
              </a:rPr>
              <a:t> resultante de defeitos </a:t>
            </a:r>
          </a:p>
          <a:p>
            <a:pPr algn="ctr"/>
            <a:r>
              <a:rPr lang="pt-BR" sz="3600" b="1" dirty="0">
                <a:latin typeface="Times New Roman" pitchFamily="18" charset="0"/>
                <a:cs typeface="Times New Roman" pitchFamily="18" charset="0"/>
              </a:rPr>
              <a:t>na secreção de insulina,</a:t>
            </a:r>
          </a:p>
          <a:p>
            <a:pPr algn="ctr"/>
            <a:r>
              <a:rPr lang="pt-BR" sz="3600" b="1" dirty="0">
                <a:latin typeface="Times New Roman" pitchFamily="18" charset="0"/>
                <a:cs typeface="Times New Roman" pitchFamily="18" charset="0"/>
              </a:rPr>
              <a:t> ação da insulina,</a:t>
            </a:r>
          </a:p>
          <a:p>
            <a:pPr algn="ctr"/>
            <a:r>
              <a:rPr lang="pt-BR" sz="3600" b="1" dirty="0">
                <a:latin typeface="Times New Roman" pitchFamily="18" charset="0"/>
                <a:cs typeface="Times New Roman" pitchFamily="18" charset="0"/>
              </a:rPr>
              <a:t> ou ambos.</a:t>
            </a:r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468313" y="260350"/>
            <a:ext cx="4505325" cy="6381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66"/>
                </a:solidFill>
                <a:latin typeface="Arial Black"/>
              </a:rPr>
              <a:t>Diabetes mellitus: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95536" y="6074712"/>
            <a:ext cx="8458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t-BR" sz="1400" b="0" dirty="0" err="1"/>
              <a:t>Report</a:t>
            </a:r>
            <a:r>
              <a:rPr lang="pt-BR" sz="1400" b="0" dirty="0"/>
              <a:t> </a:t>
            </a:r>
            <a:r>
              <a:rPr lang="pt-BR" sz="1400" b="0" dirty="0" err="1"/>
              <a:t>of</a:t>
            </a:r>
            <a:r>
              <a:rPr lang="pt-BR" sz="1400" b="0" dirty="0"/>
              <a:t> </a:t>
            </a:r>
            <a:r>
              <a:rPr lang="pt-BR" sz="1400" b="0" dirty="0" err="1"/>
              <a:t>the</a:t>
            </a:r>
            <a:r>
              <a:rPr lang="pt-BR" sz="1400" b="0" dirty="0"/>
              <a:t> expert </a:t>
            </a:r>
            <a:r>
              <a:rPr lang="pt-BR" sz="1400" b="0" dirty="0" err="1"/>
              <a:t>committee</a:t>
            </a:r>
            <a:r>
              <a:rPr lang="pt-BR" sz="1400" b="0" dirty="0"/>
              <a:t> </a:t>
            </a:r>
            <a:r>
              <a:rPr lang="pt-BR" sz="1400" b="0" dirty="0" err="1"/>
              <a:t>on</a:t>
            </a:r>
            <a:r>
              <a:rPr lang="pt-BR" sz="1400" b="0" dirty="0"/>
              <a:t> </a:t>
            </a:r>
            <a:r>
              <a:rPr lang="pt-BR" sz="1400" b="0" dirty="0" err="1"/>
              <a:t>the</a:t>
            </a:r>
            <a:r>
              <a:rPr lang="pt-BR" sz="1400" b="0" dirty="0"/>
              <a:t> </a:t>
            </a:r>
            <a:r>
              <a:rPr lang="pt-BR" sz="1400" b="0" dirty="0" err="1"/>
              <a:t>diagnosis</a:t>
            </a:r>
            <a:r>
              <a:rPr lang="pt-BR" sz="1400" b="0" dirty="0"/>
              <a:t> </a:t>
            </a:r>
            <a:r>
              <a:rPr lang="pt-BR" sz="1400" b="0" dirty="0" err="1"/>
              <a:t>and</a:t>
            </a:r>
            <a:r>
              <a:rPr lang="pt-BR" sz="1400" b="0" dirty="0"/>
              <a:t> </a:t>
            </a:r>
            <a:r>
              <a:rPr lang="pt-BR" sz="1400" b="0" dirty="0" err="1"/>
              <a:t>classification</a:t>
            </a:r>
            <a:r>
              <a:rPr lang="pt-BR" sz="1400" b="0" dirty="0"/>
              <a:t> </a:t>
            </a:r>
            <a:r>
              <a:rPr lang="pt-BR" sz="1400" b="0" dirty="0" err="1"/>
              <a:t>of</a:t>
            </a:r>
            <a:r>
              <a:rPr lang="pt-BR" sz="1400" b="0" dirty="0"/>
              <a:t> Diabetes mellitus. </a:t>
            </a:r>
          </a:p>
          <a:p>
            <a:r>
              <a:rPr lang="pt-BR" sz="1400" dirty="0">
                <a:latin typeface="Arial" charset="0"/>
              </a:rPr>
              <a:t>Diabetes </a:t>
            </a:r>
            <a:r>
              <a:rPr lang="pt-BR" sz="1400" dirty="0" err="1">
                <a:latin typeface="Arial" charset="0"/>
              </a:rPr>
              <a:t>Care</a:t>
            </a:r>
            <a:r>
              <a:rPr lang="pt-BR" sz="1400" dirty="0">
                <a:latin typeface="Arial" charset="0"/>
              </a:rPr>
              <a:t>, 2024</a:t>
            </a:r>
            <a:r>
              <a:rPr lang="pt-BR" sz="1400" b="0" dirty="0">
                <a:latin typeface="Arial" charset="0"/>
              </a:rPr>
              <a:t>. </a:t>
            </a:r>
          </a:p>
          <a:p>
            <a:r>
              <a:rPr lang="pt-BR" sz="1400" b="0" dirty="0">
                <a:latin typeface="Arial" charset="0"/>
              </a:rPr>
              <a:t>diabetesjournals.org  - </a:t>
            </a:r>
            <a:r>
              <a:rPr lang="pt-BR" sz="1400" b="0" dirty="0"/>
              <a:t>Disponível em http://www.diabetes.org/</a:t>
            </a:r>
          </a:p>
        </p:txBody>
      </p:sp>
    </p:spTree>
    <p:extLst>
      <p:ext uri="{BB962C8B-B14F-4D97-AF65-F5344CB8AC3E}">
        <p14:creationId xmlns:p14="http://schemas.microsoft.com/office/powerpoint/2010/main" val="2083162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4194" y="85975"/>
            <a:ext cx="8620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rgbClr val="002060"/>
                </a:solidFill>
              </a:rPr>
              <a:t>Hiperglicemia Crônica e danos a longo prazo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136029" y="1162975"/>
            <a:ext cx="7270816" cy="5280704"/>
            <a:chOff x="1136029" y="1162975"/>
            <a:chExt cx="7270816" cy="5280704"/>
          </a:xfrm>
        </p:grpSpPr>
        <p:sp>
          <p:nvSpPr>
            <p:cNvPr id="4" name="CaixaDeTexto 3"/>
            <p:cNvSpPr txBox="1"/>
            <p:nvPr/>
          </p:nvSpPr>
          <p:spPr>
            <a:xfrm>
              <a:off x="3214920" y="2894115"/>
              <a:ext cx="2787366" cy="1200329"/>
            </a:xfrm>
            <a:prstGeom prst="rect">
              <a:avLst/>
            </a:prstGeom>
            <a:solidFill>
              <a:srgbClr val="FFFF00"/>
            </a:solidFill>
            <a:ln w="571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3200" b="1" dirty="0">
                  <a:solidFill>
                    <a:srgbClr val="FF0000"/>
                  </a:solidFill>
                </a:rPr>
                <a:t>H</a:t>
              </a:r>
              <a:r>
                <a:rPr lang="pt-BR" sz="3600" b="1" dirty="0">
                  <a:solidFill>
                    <a:srgbClr val="FF0000"/>
                  </a:solidFill>
                </a:rPr>
                <a:t>iperglicemia</a:t>
              </a:r>
            </a:p>
            <a:p>
              <a:pPr algn="ctr"/>
              <a:r>
                <a:rPr lang="pt-BR" sz="3600" b="1" dirty="0">
                  <a:solidFill>
                    <a:srgbClr val="FF0000"/>
                  </a:solidFill>
                </a:rPr>
                <a:t>Crônica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3925829" y="1420427"/>
              <a:ext cx="12923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/>
                <a:t>Olhos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1546614" y="3109558"/>
              <a:ext cx="9909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/>
                <a:t>Rins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6732903" y="3057160"/>
              <a:ext cx="15357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/>
                <a:t>Nervos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5168990" y="5024762"/>
              <a:ext cx="17251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/>
                <a:t>Coração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793290" y="4685616"/>
              <a:ext cx="23603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600" b="1" dirty="0"/>
                <a:t>Vasos </a:t>
              </a:r>
            </a:p>
            <a:p>
              <a:pPr algn="ctr"/>
              <a:r>
                <a:rPr lang="pt-BR" sz="3600" b="1" dirty="0"/>
                <a:t>sanguíneos</a:t>
              </a:r>
            </a:p>
          </p:txBody>
        </p:sp>
        <p:sp>
          <p:nvSpPr>
            <p:cNvPr id="11" name="Elipse 10"/>
            <p:cNvSpPr/>
            <p:nvPr/>
          </p:nvSpPr>
          <p:spPr>
            <a:xfrm>
              <a:off x="3620989" y="1162975"/>
              <a:ext cx="1812145" cy="138491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/>
            <p:cNvSpPr/>
            <p:nvPr/>
          </p:nvSpPr>
          <p:spPr>
            <a:xfrm>
              <a:off x="6594700" y="2687867"/>
              <a:ext cx="1812145" cy="138491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5081997" y="4655468"/>
              <a:ext cx="1812145" cy="138491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/>
            <p:cNvSpPr/>
            <p:nvPr/>
          </p:nvSpPr>
          <p:spPr>
            <a:xfrm>
              <a:off x="1766347" y="4494474"/>
              <a:ext cx="2299626" cy="1949205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/>
            <p:cNvSpPr/>
            <p:nvPr/>
          </p:nvSpPr>
          <p:spPr>
            <a:xfrm>
              <a:off x="1136029" y="2742966"/>
              <a:ext cx="1812145" cy="1384916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7" name="Conector angulado 16"/>
            <p:cNvCxnSpPr>
              <a:stCxn id="4" idx="0"/>
              <a:endCxn id="11" idx="4"/>
            </p:cNvCxnSpPr>
            <p:nvPr/>
          </p:nvCxnSpPr>
          <p:spPr>
            <a:xfrm rot="16200000" flipV="1">
              <a:off x="4394721" y="2680232"/>
              <a:ext cx="346224" cy="81541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angulado 18"/>
            <p:cNvCxnSpPr>
              <a:stCxn id="4" idx="3"/>
              <a:endCxn id="12" idx="2"/>
            </p:cNvCxnSpPr>
            <p:nvPr/>
          </p:nvCxnSpPr>
          <p:spPr>
            <a:xfrm flipV="1">
              <a:off x="6002286" y="3380325"/>
              <a:ext cx="592414" cy="113955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angulado 20"/>
            <p:cNvCxnSpPr>
              <a:stCxn id="4" idx="2"/>
              <a:endCxn id="13" idx="0"/>
            </p:cNvCxnSpPr>
            <p:nvPr/>
          </p:nvCxnSpPr>
          <p:spPr>
            <a:xfrm rot="16200000" flipH="1">
              <a:off x="5017824" y="3685222"/>
              <a:ext cx="561024" cy="1379467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angulado 22"/>
            <p:cNvCxnSpPr>
              <a:stCxn id="4" idx="2"/>
              <a:endCxn id="14" idx="0"/>
            </p:cNvCxnSpPr>
            <p:nvPr/>
          </p:nvCxnSpPr>
          <p:spPr>
            <a:xfrm rot="5400000">
              <a:off x="3562367" y="3448238"/>
              <a:ext cx="400030" cy="1692443"/>
            </a:xfrm>
            <a:prstGeom prst="bent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angulado 24"/>
            <p:cNvCxnSpPr>
              <a:stCxn id="4" idx="1"/>
            </p:cNvCxnSpPr>
            <p:nvPr/>
          </p:nvCxnSpPr>
          <p:spPr>
            <a:xfrm rot="10800000">
              <a:off x="2948174" y="3294146"/>
              <a:ext cx="266746" cy="200135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angulado 25"/>
            <p:cNvCxnSpPr/>
            <p:nvPr/>
          </p:nvCxnSpPr>
          <p:spPr>
            <a:xfrm rot="16200000" flipV="1">
              <a:off x="4394723" y="2658573"/>
              <a:ext cx="346224" cy="81541"/>
            </a:xfrm>
            <a:prstGeom prst="bent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angulado 26"/>
            <p:cNvCxnSpPr/>
            <p:nvPr/>
          </p:nvCxnSpPr>
          <p:spPr>
            <a:xfrm flipV="1">
              <a:off x="6002288" y="3358666"/>
              <a:ext cx="592414" cy="113955"/>
            </a:xfrm>
            <a:prstGeom prst="bent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angulado 27"/>
            <p:cNvCxnSpPr/>
            <p:nvPr/>
          </p:nvCxnSpPr>
          <p:spPr>
            <a:xfrm rot="16200000" flipH="1">
              <a:off x="5017826" y="3663563"/>
              <a:ext cx="561024" cy="1379467"/>
            </a:xfrm>
            <a:prstGeom prst="bent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angulado 28"/>
            <p:cNvCxnSpPr/>
            <p:nvPr/>
          </p:nvCxnSpPr>
          <p:spPr>
            <a:xfrm rot="10800000">
              <a:off x="2948176" y="3272487"/>
              <a:ext cx="266746" cy="200135"/>
            </a:xfrm>
            <a:prstGeom prst="bentConnector3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tângulo 29"/>
          <p:cNvSpPr/>
          <p:nvPr/>
        </p:nvSpPr>
        <p:spPr>
          <a:xfrm>
            <a:off x="6372200" y="732306"/>
            <a:ext cx="2561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Arial" charset="0"/>
              </a:rPr>
              <a:t>Diabetes </a:t>
            </a:r>
            <a:r>
              <a:rPr lang="pt-BR" sz="1200" dirty="0" err="1">
                <a:latin typeface="Arial" charset="0"/>
              </a:rPr>
              <a:t>Care</a:t>
            </a:r>
            <a:r>
              <a:rPr lang="pt-BR" sz="1200" dirty="0">
                <a:latin typeface="Arial" charset="0"/>
              </a:rPr>
              <a:t>. v. 37 </a:t>
            </a:r>
            <a:r>
              <a:rPr lang="pt-BR" sz="1200" dirty="0" err="1">
                <a:latin typeface="Arial" charset="0"/>
              </a:rPr>
              <a:t>Suppl</a:t>
            </a:r>
            <a:r>
              <a:rPr lang="pt-BR" sz="1200" dirty="0">
                <a:latin typeface="Arial" charset="0"/>
              </a:rPr>
              <a:t> 1, 2021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623948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0" y="114300"/>
            <a:ext cx="8305800" cy="6717660"/>
            <a:chOff x="0" y="114300"/>
            <a:chExt cx="8305800" cy="6717660"/>
          </a:xfrm>
        </p:grpSpPr>
        <p:graphicFrame>
          <p:nvGraphicFramePr>
            <p:cNvPr id="2867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52892881"/>
                </p:ext>
              </p:extLst>
            </p:nvPr>
          </p:nvGraphicFramePr>
          <p:xfrm>
            <a:off x="1784350" y="838200"/>
            <a:ext cx="6445250" cy="5976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I3" r:id="rId2" imgW="5424992" imgH="5028784" progId="PI3.Image">
                    <p:embed/>
                  </p:oleObj>
                </mc:Choice>
                <mc:Fallback>
                  <p:oleObj name="PI3" r:id="rId2" imgW="5424992" imgH="5028784" progId="PI3.Imag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84350" y="838200"/>
                          <a:ext cx="6445250" cy="59769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675" name="WordArt 3"/>
            <p:cNvSpPr>
              <a:spLocks noChangeArrowheads="1" noChangeShapeType="1" noTextEdit="1"/>
            </p:cNvSpPr>
            <p:nvPr/>
          </p:nvSpPr>
          <p:spPr bwMode="auto">
            <a:xfrm>
              <a:off x="95250" y="114300"/>
              <a:ext cx="8210550" cy="495300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pt-BR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Arial Black"/>
                </a:rPr>
                <a:t>Complicações de longo prazo do diabético</a:t>
              </a:r>
              <a:endPara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 Black"/>
              </a:endParaRPr>
            </a:p>
          </p:txBody>
        </p:sp>
        <p:sp>
          <p:nvSpPr>
            <p:cNvPr id="28676" name="Text Box 4"/>
            <p:cNvSpPr txBox="1">
              <a:spLocks noChangeArrowheads="1"/>
            </p:cNvSpPr>
            <p:nvPr/>
          </p:nvSpPr>
          <p:spPr bwMode="auto">
            <a:xfrm>
              <a:off x="0" y="1524000"/>
              <a:ext cx="1447800" cy="1158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sz="1000"/>
                <a:t>COTRAN, R.S; KUMAR, V.; COLLINS, T. </a:t>
              </a:r>
              <a:r>
                <a:rPr lang="pt-BR" sz="1000" u="sng"/>
                <a:t>Robbins Pathologic Basis of disease. </a:t>
              </a:r>
              <a:r>
                <a:rPr lang="pt-BR" sz="1000"/>
                <a:t>6 ed. Philadelphia: Saunders, 1999, p. 921</a:t>
              </a:r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1691680" y="1084154"/>
              <a:ext cx="1988301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1400" b="1" dirty="0" err="1"/>
                <a:t>Microangiopatia</a:t>
              </a:r>
              <a:endParaRPr lang="pt-BR" sz="1400" b="1" dirty="0"/>
            </a:p>
            <a:p>
              <a:r>
                <a:rPr lang="pt-BR" sz="1400" b="1" dirty="0"/>
                <a:t>Infarto vascular cerebral</a:t>
              </a:r>
            </a:p>
            <a:p>
              <a:r>
                <a:rPr lang="pt-BR" sz="1400" b="1" dirty="0"/>
                <a:t>Hemorragia</a:t>
              </a:r>
              <a:endParaRPr lang="en-US" sz="1400" b="1" dirty="0"/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6672177" y="2348880"/>
              <a:ext cx="1212191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1600" b="1" dirty="0">
                  <a:latin typeface="Times New Roman" pitchFamily="18" charset="0"/>
                  <a:cs typeface="Times New Roman" pitchFamily="18" charset="0"/>
                </a:rPr>
                <a:t>Retinopatia</a:t>
              </a:r>
            </a:p>
            <a:p>
              <a:r>
                <a:rPr lang="pt-BR" sz="1600" b="1" dirty="0">
                  <a:latin typeface="Times New Roman" pitchFamily="18" charset="0"/>
                  <a:cs typeface="Times New Roman" pitchFamily="18" charset="0"/>
                </a:rPr>
                <a:t>Catarata</a:t>
              </a:r>
            </a:p>
            <a:p>
              <a:r>
                <a:rPr lang="pt-BR" sz="1600" b="1" dirty="0">
                  <a:latin typeface="Times New Roman" pitchFamily="18" charset="0"/>
                  <a:cs typeface="Times New Roman" pitchFamily="18" charset="0"/>
                </a:rPr>
                <a:t>Glaucoma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CaixaDeTexto 3"/>
            <p:cNvSpPr txBox="1"/>
            <p:nvPr/>
          </p:nvSpPr>
          <p:spPr>
            <a:xfrm>
              <a:off x="2086750" y="2420888"/>
              <a:ext cx="135203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Hipertensão</a:t>
              </a:r>
              <a:endParaRPr lang="en-US" b="1" dirty="0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1748830" y="3882534"/>
              <a:ext cx="132158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1600" dirty="0"/>
                <a:t>Aterosclerose</a:t>
              </a:r>
              <a:endParaRPr lang="en-US" sz="1600" dirty="0"/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6156176" y="3594502"/>
              <a:ext cx="19346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1600" b="1" dirty="0"/>
                <a:t>Infarto do miocárdio</a:t>
              </a:r>
              <a:endParaRPr lang="en-US" sz="1600" b="1" dirty="0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5898578" y="4941168"/>
              <a:ext cx="154719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pt-BR" sz="1200" b="1" dirty="0"/>
                <a:t>Aterosclerose vascular periférica</a:t>
              </a:r>
              <a:endParaRPr lang="en-US" sz="1200" b="1" dirty="0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5995313" y="5651956"/>
              <a:ext cx="10969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dirty="0"/>
                <a:t>Gangrena</a:t>
              </a:r>
              <a:endParaRPr lang="en-US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5721255" y="6093296"/>
              <a:ext cx="87857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1400" b="1" dirty="0"/>
                <a:t>Infecções</a:t>
              </a:r>
              <a:endParaRPr lang="en-US" sz="1400" b="1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469182" y="6247184"/>
              <a:ext cx="17748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1400" b="1" dirty="0"/>
                <a:t>Neuropatia periférica</a:t>
              </a:r>
              <a:endParaRPr lang="en-US" sz="1400" b="1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1540547" y="6554961"/>
              <a:ext cx="170348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1200" b="1" dirty="0"/>
                <a:t>Neuropatia autonômica</a:t>
              </a:r>
              <a:endParaRPr lang="en-US" sz="12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1593407" y="4427820"/>
              <a:ext cx="16104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b="1" dirty="0" err="1"/>
                <a:t>Nefroesclerose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25989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13" name="Grupo 12312"/>
          <p:cNvGrpSpPr/>
          <p:nvPr/>
        </p:nvGrpSpPr>
        <p:grpSpPr>
          <a:xfrm>
            <a:off x="223523" y="193093"/>
            <a:ext cx="3008617" cy="1721998"/>
            <a:chOff x="223523" y="193093"/>
            <a:chExt cx="3008617" cy="1721998"/>
          </a:xfrm>
        </p:grpSpPr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1877282" y="908720"/>
              <a:ext cx="135485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2800" b="1" dirty="0"/>
                <a:t>Insulina</a:t>
              </a:r>
            </a:p>
          </p:txBody>
        </p:sp>
        <p:pic>
          <p:nvPicPr>
            <p:cNvPr id="12292" name="Picture 4" descr="https://encrypted-tbn2.gstatic.com/images?q=tbn:ANd9GcTL1vOHFEb28FlShtBcEBFHog4aLx_YRU0W8UnKw2A0pnnCHiT9f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920" y="193093"/>
              <a:ext cx="1472410" cy="1102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3" name="Group 3"/>
            <p:cNvGrpSpPr>
              <a:grpSpLocks/>
            </p:cNvGrpSpPr>
            <p:nvPr/>
          </p:nvGrpSpPr>
          <p:grpSpPr bwMode="auto">
            <a:xfrm>
              <a:off x="2030952" y="231194"/>
              <a:ext cx="990600" cy="762000"/>
              <a:chOff x="336" y="1968"/>
              <a:chExt cx="624" cy="480"/>
            </a:xfrm>
          </p:grpSpPr>
          <p:sp>
            <p:nvSpPr>
              <p:cNvPr id="54" name="Freeform 4"/>
              <p:cNvSpPr>
                <a:spLocks/>
              </p:cNvSpPr>
              <p:nvPr/>
            </p:nvSpPr>
            <p:spPr bwMode="auto">
              <a:xfrm>
                <a:off x="336" y="2008"/>
                <a:ext cx="624" cy="152"/>
              </a:xfrm>
              <a:custGeom>
                <a:avLst/>
                <a:gdLst>
                  <a:gd name="T0" fmla="*/ 0 w 624"/>
                  <a:gd name="T1" fmla="*/ 104 h 152"/>
                  <a:gd name="T2" fmla="*/ 240 w 624"/>
                  <a:gd name="T3" fmla="*/ 8 h 152"/>
                  <a:gd name="T4" fmla="*/ 624 w 624"/>
                  <a:gd name="T5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24" h="152">
                    <a:moveTo>
                      <a:pt x="0" y="104"/>
                    </a:moveTo>
                    <a:cubicBezTo>
                      <a:pt x="68" y="52"/>
                      <a:pt x="136" y="0"/>
                      <a:pt x="240" y="8"/>
                    </a:cubicBezTo>
                    <a:cubicBezTo>
                      <a:pt x="344" y="16"/>
                      <a:pt x="560" y="128"/>
                      <a:pt x="624" y="152"/>
                    </a:cubicBezTo>
                  </a:path>
                </a:pathLst>
              </a:custGeom>
              <a:noFill/>
              <a:ln w="38100" cmpd="sng">
                <a:solidFill>
                  <a:srgbClr val="D6009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" name="Freeform 5"/>
              <p:cNvSpPr>
                <a:spLocks/>
              </p:cNvSpPr>
              <p:nvPr/>
            </p:nvSpPr>
            <p:spPr bwMode="auto">
              <a:xfrm>
                <a:off x="336" y="2256"/>
                <a:ext cx="528" cy="160"/>
              </a:xfrm>
              <a:custGeom>
                <a:avLst/>
                <a:gdLst>
                  <a:gd name="T0" fmla="*/ 0 w 528"/>
                  <a:gd name="T1" fmla="*/ 0 h 160"/>
                  <a:gd name="T2" fmla="*/ 192 w 528"/>
                  <a:gd name="T3" fmla="*/ 144 h 160"/>
                  <a:gd name="T4" fmla="*/ 528 w 528"/>
                  <a:gd name="T5" fmla="*/ 9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8" h="160">
                    <a:moveTo>
                      <a:pt x="0" y="0"/>
                    </a:moveTo>
                    <a:cubicBezTo>
                      <a:pt x="52" y="64"/>
                      <a:pt x="104" y="128"/>
                      <a:pt x="192" y="144"/>
                    </a:cubicBezTo>
                    <a:cubicBezTo>
                      <a:pt x="280" y="160"/>
                      <a:pt x="472" y="104"/>
                      <a:pt x="528" y="96"/>
                    </a:cubicBezTo>
                  </a:path>
                </a:pathLst>
              </a:custGeom>
              <a:noFill/>
              <a:ln w="38100" cmpd="sng">
                <a:solidFill>
                  <a:srgbClr val="CC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" name="Text Box 6"/>
              <p:cNvSpPr txBox="1">
                <a:spLocks noChangeArrowheads="1"/>
              </p:cNvSpPr>
              <p:nvPr/>
            </p:nvSpPr>
            <p:spPr bwMode="auto">
              <a:xfrm>
                <a:off x="672" y="2029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sz="1400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57" name="Text Box 7"/>
              <p:cNvSpPr txBox="1">
                <a:spLocks noChangeArrowheads="1"/>
              </p:cNvSpPr>
              <p:nvPr/>
            </p:nvSpPr>
            <p:spPr bwMode="auto">
              <a:xfrm>
                <a:off x="432" y="1968"/>
                <a:ext cx="18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pt-BR" sz="1400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58" name="Text Box 8"/>
              <p:cNvSpPr txBox="1">
                <a:spLocks noChangeArrowheads="1"/>
              </p:cNvSpPr>
              <p:nvPr/>
            </p:nvSpPr>
            <p:spPr bwMode="auto">
              <a:xfrm>
                <a:off x="624" y="2256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sz="1400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59" name="Text Box 9"/>
              <p:cNvSpPr txBox="1">
                <a:spLocks noChangeArrowheads="1"/>
              </p:cNvSpPr>
              <p:nvPr/>
            </p:nvSpPr>
            <p:spPr bwMode="auto">
              <a:xfrm>
                <a:off x="446" y="2256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sz="1400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60" name="Freeform 10"/>
              <p:cNvSpPr>
                <a:spLocks/>
              </p:cNvSpPr>
              <p:nvPr/>
            </p:nvSpPr>
            <p:spPr bwMode="auto">
              <a:xfrm>
                <a:off x="516" y="2136"/>
                <a:ext cx="26" cy="168"/>
              </a:xfrm>
              <a:custGeom>
                <a:avLst/>
                <a:gdLst>
                  <a:gd name="T0" fmla="*/ 12 w 26"/>
                  <a:gd name="T1" fmla="*/ 0 h 168"/>
                  <a:gd name="T2" fmla="*/ 24 w 26"/>
                  <a:gd name="T3" fmla="*/ 96 h 168"/>
                  <a:gd name="T4" fmla="*/ 0 w 26"/>
                  <a:gd name="T5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68">
                    <a:moveTo>
                      <a:pt x="12" y="0"/>
                    </a:moveTo>
                    <a:cubicBezTo>
                      <a:pt x="16" y="32"/>
                      <a:pt x="26" y="64"/>
                      <a:pt x="24" y="96"/>
                    </a:cubicBezTo>
                    <a:cubicBezTo>
                      <a:pt x="22" y="121"/>
                      <a:pt x="0" y="168"/>
                      <a:pt x="0" y="16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1" name="Freeform 11"/>
              <p:cNvSpPr>
                <a:spLocks/>
              </p:cNvSpPr>
              <p:nvPr/>
            </p:nvSpPr>
            <p:spPr bwMode="auto">
              <a:xfrm>
                <a:off x="708" y="2184"/>
                <a:ext cx="36" cy="132"/>
              </a:xfrm>
              <a:custGeom>
                <a:avLst/>
                <a:gdLst>
                  <a:gd name="T0" fmla="*/ 36 w 36"/>
                  <a:gd name="T1" fmla="*/ 0 h 132"/>
                  <a:gd name="T2" fmla="*/ 0 w 36"/>
                  <a:gd name="T3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6" h="132">
                    <a:moveTo>
                      <a:pt x="36" y="0"/>
                    </a:moveTo>
                    <a:cubicBezTo>
                      <a:pt x="21" y="44"/>
                      <a:pt x="0" y="86"/>
                      <a:pt x="0" y="13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2" name="CaixaDeTexto 51"/>
            <p:cNvSpPr txBox="1"/>
            <p:nvPr/>
          </p:nvSpPr>
          <p:spPr>
            <a:xfrm>
              <a:off x="223523" y="1268760"/>
              <a:ext cx="14632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/>
                <a:t>Pâncreas</a:t>
              </a:r>
            </a:p>
            <a:p>
              <a:pPr algn="ctr"/>
              <a:r>
                <a:rPr lang="pt-BR" b="1" dirty="0"/>
                <a:t>(células beta)</a:t>
              </a:r>
            </a:p>
          </p:txBody>
        </p:sp>
      </p:grpSp>
      <p:grpSp>
        <p:nvGrpSpPr>
          <p:cNvPr id="12312" name="Grupo 12311"/>
          <p:cNvGrpSpPr/>
          <p:nvPr/>
        </p:nvGrpSpPr>
        <p:grpSpPr>
          <a:xfrm>
            <a:off x="1824577" y="1295400"/>
            <a:ext cx="7211919" cy="4797896"/>
            <a:chOff x="1824577" y="1295400"/>
            <a:chExt cx="7211919" cy="4797896"/>
          </a:xfrm>
        </p:grpSpPr>
        <p:sp>
          <p:nvSpPr>
            <p:cNvPr id="27" name="Text Box 30"/>
            <p:cNvSpPr txBox="1">
              <a:spLocks noChangeArrowheads="1"/>
            </p:cNvSpPr>
            <p:nvPr/>
          </p:nvSpPr>
          <p:spPr bwMode="auto">
            <a:xfrm>
              <a:off x="2230234" y="2202827"/>
              <a:ext cx="169745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sz="2000" b="1" dirty="0"/>
                <a:t>Transportador</a:t>
              </a:r>
            </a:p>
            <a:p>
              <a:pPr algn="ctr"/>
              <a:r>
                <a:rPr lang="pt-BR" sz="2000" b="1" dirty="0"/>
                <a:t>de Glucose</a:t>
              </a:r>
            </a:p>
          </p:txBody>
        </p:sp>
        <p:sp>
          <p:nvSpPr>
            <p:cNvPr id="31" name="Rectangle 34"/>
            <p:cNvSpPr>
              <a:spLocks noChangeArrowheads="1"/>
            </p:cNvSpPr>
            <p:nvPr/>
          </p:nvSpPr>
          <p:spPr bwMode="auto">
            <a:xfrm>
              <a:off x="1877282" y="1789084"/>
              <a:ext cx="6968714" cy="33528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2" name="Rectangle 35"/>
            <p:cNvSpPr>
              <a:spLocks noChangeArrowheads="1"/>
            </p:cNvSpPr>
            <p:nvPr/>
          </p:nvSpPr>
          <p:spPr bwMode="auto">
            <a:xfrm>
              <a:off x="1907704" y="5788496"/>
              <a:ext cx="7128792" cy="3048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8655496" y="1768946"/>
              <a:ext cx="381000" cy="4267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5" name="Text Box 38"/>
            <p:cNvSpPr txBox="1">
              <a:spLocks noChangeArrowheads="1"/>
            </p:cNvSpPr>
            <p:nvPr/>
          </p:nvSpPr>
          <p:spPr bwMode="auto">
            <a:xfrm>
              <a:off x="6172031" y="1474738"/>
              <a:ext cx="1874838" cy="946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2800" b="1" dirty="0"/>
                <a:t>Receptor </a:t>
              </a:r>
            </a:p>
            <a:p>
              <a:r>
                <a:rPr lang="pt-BR" sz="2800" b="1" dirty="0"/>
                <a:t>de Insulina</a:t>
              </a:r>
            </a:p>
          </p:txBody>
        </p:sp>
        <p:grpSp>
          <p:nvGrpSpPr>
            <p:cNvPr id="51" name="Grupo 50"/>
            <p:cNvGrpSpPr/>
            <p:nvPr/>
          </p:nvGrpSpPr>
          <p:grpSpPr>
            <a:xfrm>
              <a:off x="5579108" y="1295400"/>
              <a:ext cx="484100" cy="1107182"/>
              <a:chOff x="5528060" y="764704"/>
              <a:chExt cx="484100" cy="1107182"/>
            </a:xfrm>
          </p:grpSpPr>
          <p:sp>
            <p:nvSpPr>
              <p:cNvPr id="46" name="Retângulo 45"/>
              <p:cNvSpPr/>
              <p:nvPr/>
            </p:nvSpPr>
            <p:spPr>
              <a:xfrm>
                <a:off x="5528060" y="1052736"/>
                <a:ext cx="90539" cy="8191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47" name="Retângulo 46"/>
              <p:cNvSpPr/>
              <p:nvPr/>
            </p:nvSpPr>
            <p:spPr>
              <a:xfrm>
                <a:off x="5921621" y="1052736"/>
                <a:ext cx="90539" cy="8191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49" name="Conector reto 48"/>
              <p:cNvCxnSpPr/>
              <p:nvPr/>
            </p:nvCxnSpPr>
            <p:spPr>
              <a:xfrm>
                <a:off x="5652120" y="764704"/>
                <a:ext cx="0" cy="432048"/>
              </a:xfrm>
              <a:prstGeom prst="line">
                <a:avLst/>
              </a:prstGeom>
              <a:ln w="762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>
                <a:off x="5868144" y="764704"/>
                <a:ext cx="0" cy="432048"/>
              </a:xfrm>
              <a:prstGeom prst="line">
                <a:avLst/>
              </a:prstGeom>
              <a:ln w="76200">
                <a:solidFill>
                  <a:srgbClr val="6633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1824577" y="1804324"/>
              <a:ext cx="381000" cy="4267200"/>
            </a:xfrm>
            <a:prstGeom prst="rect">
              <a:avLst/>
            </a:prstGeom>
            <a:solidFill>
              <a:srgbClr val="FFFF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2289" name="Grupo 12288"/>
            <p:cNvGrpSpPr/>
            <p:nvPr/>
          </p:nvGrpSpPr>
          <p:grpSpPr>
            <a:xfrm>
              <a:off x="2843808" y="2835897"/>
              <a:ext cx="1892895" cy="1529207"/>
              <a:chOff x="2843808" y="2835897"/>
              <a:chExt cx="1892895" cy="1529207"/>
            </a:xfrm>
          </p:grpSpPr>
          <p:sp>
            <p:nvSpPr>
              <p:cNvPr id="36" name="Elipse 35"/>
              <p:cNvSpPr/>
              <p:nvPr/>
            </p:nvSpPr>
            <p:spPr>
              <a:xfrm>
                <a:off x="3068228" y="3100037"/>
                <a:ext cx="1494259" cy="121920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9966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grpSp>
            <p:nvGrpSpPr>
              <p:cNvPr id="37" name="Grupo 36"/>
              <p:cNvGrpSpPr/>
              <p:nvPr/>
            </p:nvGrpSpPr>
            <p:grpSpPr>
              <a:xfrm>
                <a:off x="2843808" y="3481037"/>
                <a:ext cx="666750" cy="404813"/>
                <a:chOff x="4397946" y="3352800"/>
                <a:chExt cx="666750" cy="404813"/>
              </a:xfrm>
            </p:grpSpPr>
            <p:sp>
              <p:nvSpPr>
                <p:cNvPr id="38" name="Freeform 28"/>
                <p:cNvSpPr>
                  <a:spLocks/>
                </p:cNvSpPr>
                <p:nvPr/>
              </p:nvSpPr>
              <p:spPr bwMode="auto">
                <a:xfrm>
                  <a:off x="4397946" y="3352800"/>
                  <a:ext cx="666750" cy="228600"/>
                </a:xfrm>
                <a:custGeom>
                  <a:avLst/>
                  <a:gdLst>
                    <a:gd name="T0" fmla="*/ 0 w 420"/>
                    <a:gd name="T1" fmla="*/ 0 h 144"/>
                    <a:gd name="T2" fmla="*/ 24 w 420"/>
                    <a:gd name="T3" fmla="*/ 36 h 144"/>
                    <a:gd name="T4" fmla="*/ 96 w 420"/>
                    <a:gd name="T5" fmla="*/ 60 h 144"/>
                    <a:gd name="T6" fmla="*/ 264 w 420"/>
                    <a:gd name="T7" fmla="*/ 12 h 144"/>
                    <a:gd name="T8" fmla="*/ 360 w 420"/>
                    <a:gd name="T9" fmla="*/ 24 h 144"/>
                    <a:gd name="T10" fmla="*/ 420 w 420"/>
                    <a:gd name="T11" fmla="*/ 144 h 144"/>
                    <a:gd name="T12" fmla="*/ 420 w 420"/>
                    <a:gd name="T13" fmla="*/ 72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0" h="144">
                      <a:moveTo>
                        <a:pt x="0" y="0"/>
                      </a:moveTo>
                      <a:cubicBezTo>
                        <a:pt x="8" y="12"/>
                        <a:pt x="12" y="28"/>
                        <a:pt x="24" y="36"/>
                      </a:cubicBezTo>
                      <a:cubicBezTo>
                        <a:pt x="45" y="49"/>
                        <a:pt x="96" y="60"/>
                        <a:pt x="96" y="60"/>
                      </a:cubicBezTo>
                      <a:cubicBezTo>
                        <a:pt x="173" y="50"/>
                        <a:pt x="204" y="52"/>
                        <a:pt x="264" y="12"/>
                      </a:cubicBezTo>
                      <a:cubicBezTo>
                        <a:pt x="296" y="16"/>
                        <a:pt x="332" y="8"/>
                        <a:pt x="360" y="24"/>
                      </a:cubicBezTo>
                      <a:cubicBezTo>
                        <a:pt x="385" y="39"/>
                        <a:pt x="420" y="108"/>
                        <a:pt x="420" y="144"/>
                      </a:cubicBezTo>
                      <a:lnTo>
                        <a:pt x="420" y="72"/>
                      </a:lnTo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39" name="Freeform 29"/>
                <p:cNvSpPr>
                  <a:spLocks/>
                </p:cNvSpPr>
                <p:nvPr/>
              </p:nvSpPr>
              <p:spPr bwMode="auto">
                <a:xfrm>
                  <a:off x="4397946" y="3627438"/>
                  <a:ext cx="647700" cy="130175"/>
                </a:xfrm>
                <a:custGeom>
                  <a:avLst/>
                  <a:gdLst>
                    <a:gd name="T0" fmla="*/ 408 w 408"/>
                    <a:gd name="T1" fmla="*/ 43 h 82"/>
                    <a:gd name="T2" fmla="*/ 264 w 408"/>
                    <a:gd name="T3" fmla="*/ 67 h 82"/>
                    <a:gd name="T4" fmla="*/ 144 w 408"/>
                    <a:gd name="T5" fmla="*/ 19 h 82"/>
                    <a:gd name="T6" fmla="*/ 0 w 408"/>
                    <a:gd name="T7" fmla="*/ 4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8" h="82">
                      <a:moveTo>
                        <a:pt x="408" y="43"/>
                      </a:moveTo>
                      <a:cubicBezTo>
                        <a:pt x="349" y="82"/>
                        <a:pt x="338" y="79"/>
                        <a:pt x="264" y="67"/>
                      </a:cubicBezTo>
                      <a:cubicBezTo>
                        <a:pt x="223" y="40"/>
                        <a:pt x="192" y="31"/>
                        <a:pt x="144" y="19"/>
                      </a:cubicBezTo>
                      <a:cubicBezTo>
                        <a:pt x="6" y="32"/>
                        <a:pt x="43" y="0"/>
                        <a:pt x="0" y="43"/>
                      </a:cubicBezTo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43" name="Grupo 42"/>
              <p:cNvGrpSpPr/>
              <p:nvPr/>
            </p:nvGrpSpPr>
            <p:grpSpPr>
              <a:xfrm rot="12402449">
                <a:off x="4069953" y="3960291"/>
                <a:ext cx="666750" cy="404813"/>
                <a:chOff x="4397946" y="3352800"/>
                <a:chExt cx="666750" cy="404813"/>
              </a:xfrm>
            </p:grpSpPr>
            <p:sp>
              <p:nvSpPr>
                <p:cNvPr id="44" name="Freeform 28"/>
                <p:cNvSpPr>
                  <a:spLocks/>
                </p:cNvSpPr>
                <p:nvPr/>
              </p:nvSpPr>
              <p:spPr bwMode="auto">
                <a:xfrm>
                  <a:off x="4397946" y="3352800"/>
                  <a:ext cx="666750" cy="228600"/>
                </a:xfrm>
                <a:custGeom>
                  <a:avLst/>
                  <a:gdLst>
                    <a:gd name="T0" fmla="*/ 0 w 420"/>
                    <a:gd name="T1" fmla="*/ 0 h 144"/>
                    <a:gd name="T2" fmla="*/ 24 w 420"/>
                    <a:gd name="T3" fmla="*/ 36 h 144"/>
                    <a:gd name="T4" fmla="*/ 96 w 420"/>
                    <a:gd name="T5" fmla="*/ 60 h 144"/>
                    <a:gd name="T6" fmla="*/ 264 w 420"/>
                    <a:gd name="T7" fmla="*/ 12 h 144"/>
                    <a:gd name="T8" fmla="*/ 360 w 420"/>
                    <a:gd name="T9" fmla="*/ 24 h 144"/>
                    <a:gd name="T10" fmla="*/ 420 w 420"/>
                    <a:gd name="T11" fmla="*/ 144 h 144"/>
                    <a:gd name="T12" fmla="*/ 420 w 420"/>
                    <a:gd name="T13" fmla="*/ 72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0" h="144">
                      <a:moveTo>
                        <a:pt x="0" y="0"/>
                      </a:moveTo>
                      <a:cubicBezTo>
                        <a:pt x="8" y="12"/>
                        <a:pt x="12" y="28"/>
                        <a:pt x="24" y="36"/>
                      </a:cubicBezTo>
                      <a:cubicBezTo>
                        <a:pt x="45" y="49"/>
                        <a:pt x="96" y="60"/>
                        <a:pt x="96" y="60"/>
                      </a:cubicBezTo>
                      <a:cubicBezTo>
                        <a:pt x="173" y="50"/>
                        <a:pt x="204" y="52"/>
                        <a:pt x="264" y="12"/>
                      </a:cubicBezTo>
                      <a:cubicBezTo>
                        <a:pt x="296" y="16"/>
                        <a:pt x="332" y="8"/>
                        <a:pt x="360" y="24"/>
                      </a:cubicBezTo>
                      <a:cubicBezTo>
                        <a:pt x="385" y="39"/>
                        <a:pt x="420" y="108"/>
                        <a:pt x="420" y="144"/>
                      </a:cubicBezTo>
                      <a:lnTo>
                        <a:pt x="420" y="72"/>
                      </a:lnTo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5" name="Freeform 29"/>
                <p:cNvSpPr>
                  <a:spLocks/>
                </p:cNvSpPr>
                <p:nvPr/>
              </p:nvSpPr>
              <p:spPr bwMode="auto">
                <a:xfrm>
                  <a:off x="4397946" y="3627438"/>
                  <a:ext cx="647700" cy="130175"/>
                </a:xfrm>
                <a:custGeom>
                  <a:avLst/>
                  <a:gdLst>
                    <a:gd name="T0" fmla="*/ 408 w 408"/>
                    <a:gd name="T1" fmla="*/ 43 h 82"/>
                    <a:gd name="T2" fmla="*/ 264 w 408"/>
                    <a:gd name="T3" fmla="*/ 67 h 82"/>
                    <a:gd name="T4" fmla="*/ 144 w 408"/>
                    <a:gd name="T5" fmla="*/ 19 h 82"/>
                    <a:gd name="T6" fmla="*/ 0 w 408"/>
                    <a:gd name="T7" fmla="*/ 4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8" h="82">
                      <a:moveTo>
                        <a:pt x="408" y="43"/>
                      </a:moveTo>
                      <a:cubicBezTo>
                        <a:pt x="349" y="82"/>
                        <a:pt x="338" y="79"/>
                        <a:pt x="264" y="67"/>
                      </a:cubicBezTo>
                      <a:cubicBezTo>
                        <a:pt x="223" y="40"/>
                        <a:pt x="192" y="31"/>
                        <a:pt x="144" y="19"/>
                      </a:cubicBezTo>
                      <a:cubicBezTo>
                        <a:pt x="6" y="32"/>
                        <a:pt x="43" y="0"/>
                        <a:pt x="0" y="43"/>
                      </a:cubicBezTo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grpSp>
            <p:nvGrpSpPr>
              <p:cNvPr id="40" name="Grupo 39"/>
              <p:cNvGrpSpPr/>
              <p:nvPr/>
            </p:nvGrpSpPr>
            <p:grpSpPr>
              <a:xfrm rot="6974533">
                <a:off x="3713264" y="2966865"/>
                <a:ext cx="666750" cy="404813"/>
                <a:chOff x="4397946" y="3352800"/>
                <a:chExt cx="666750" cy="404813"/>
              </a:xfrm>
            </p:grpSpPr>
            <p:sp>
              <p:nvSpPr>
                <p:cNvPr id="41" name="Freeform 28"/>
                <p:cNvSpPr>
                  <a:spLocks/>
                </p:cNvSpPr>
                <p:nvPr/>
              </p:nvSpPr>
              <p:spPr bwMode="auto">
                <a:xfrm>
                  <a:off x="4397946" y="3352800"/>
                  <a:ext cx="666750" cy="228600"/>
                </a:xfrm>
                <a:custGeom>
                  <a:avLst/>
                  <a:gdLst>
                    <a:gd name="T0" fmla="*/ 0 w 420"/>
                    <a:gd name="T1" fmla="*/ 0 h 144"/>
                    <a:gd name="T2" fmla="*/ 24 w 420"/>
                    <a:gd name="T3" fmla="*/ 36 h 144"/>
                    <a:gd name="T4" fmla="*/ 96 w 420"/>
                    <a:gd name="T5" fmla="*/ 60 h 144"/>
                    <a:gd name="T6" fmla="*/ 264 w 420"/>
                    <a:gd name="T7" fmla="*/ 12 h 144"/>
                    <a:gd name="T8" fmla="*/ 360 w 420"/>
                    <a:gd name="T9" fmla="*/ 24 h 144"/>
                    <a:gd name="T10" fmla="*/ 420 w 420"/>
                    <a:gd name="T11" fmla="*/ 144 h 144"/>
                    <a:gd name="T12" fmla="*/ 420 w 420"/>
                    <a:gd name="T13" fmla="*/ 72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0" h="144">
                      <a:moveTo>
                        <a:pt x="0" y="0"/>
                      </a:moveTo>
                      <a:cubicBezTo>
                        <a:pt x="8" y="12"/>
                        <a:pt x="12" y="28"/>
                        <a:pt x="24" y="36"/>
                      </a:cubicBezTo>
                      <a:cubicBezTo>
                        <a:pt x="45" y="49"/>
                        <a:pt x="96" y="60"/>
                        <a:pt x="96" y="60"/>
                      </a:cubicBezTo>
                      <a:cubicBezTo>
                        <a:pt x="173" y="50"/>
                        <a:pt x="204" y="52"/>
                        <a:pt x="264" y="12"/>
                      </a:cubicBezTo>
                      <a:cubicBezTo>
                        <a:pt x="296" y="16"/>
                        <a:pt x="332" y="8"/>
                        <a:pt x="360" y="24"/>
                      </a:cubicBezTo>
                      <a:cubicBezTo>
                        <a:pt x="385" y="39"/>
                        <a:pt x="420" y="108"/>
                        <a:pt x="420" y="144"/>
                      </a:cubicBezTo>
                      <a:lnTo>
                        <a:pt x="420" y="72"/>
                      </a:lnTo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2" name="Freeform 29"/>
                <p:cNvSpPr>
                  <a:spLocks/>
                </p:cNvSpPr>
                <p:nvPr/>
              </p:nvSpPr>
              <p:spPr bwMode="auto">
                <a:xfrm>
                  <a:off x="4397946" y="3627438"/>
                  <a:ext cx="647700" cy="130175"/>
                </a:xfrm>
                <a:custGeom>
                  <a:avLst/>
                  <a:gdLst>
                    <a:gd name="T0" fmla="*/ 408 w 408"/>
                    <a:gd name="T1" fmla="*/ 43 h 82"/>
                    <a:gd name="T2" fmla="*/ 264 w 408"/>
                    <a:gd name="T3" fmla="*/ 67 h 82"/>
                    <a:gd name="T4" fmla="*/ 144 w 408"/>
                    <a:gd name="T5" fmla="*/ 19 h 82"/>
                    <a:gd name="T6" fmla="*/ 0 w 408"/>
                    <a:gd name="T7" fmla="*/ 4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8" h="82">
                      <a:moveTo>
                        <a:pt x="408" y="43"/>
                      </a:moveTo>
                      <a:cubicBezTo>
                        <a:pt x="349" y="82"/>
                        <a:pt x="338" y="79"/>
                        <a:pt x="264" y="67"/>
                      </a:cubicBezTo>
                      <a:cubicBezTo>
                        <a:pt x="223" y="40"/>
                        <a:pt x="192" y="31"/>
                        <a:pt x="144" y="19"/>
                      </a:cubicBezTo>
                      <a:cubicBezTo>
                        <a:pt x="6" y="32"/>
                        <a:pt x="43" y="0"/>
                        <a:pt x="0" y="43"/>
                      </a:cubicBezTo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12297" name="Grupo 12296"/>
          <p:cNvGrpSpPr/>
          <p:nvPr/>
        </p:nvGrpSpPr>
        <p:grpSpPr>
          <a:xfrm>
            <a:off x="75654" y="3557784"/>
            <a:ext cx="2945898" cy="1619175"/>
            <a:chOff x="86544" y="3531295"/>
            <a:chExt cx="2945898" cy="1619175"/>
          </a:xfrm>
        </p:grpSpPr>
        <p:graphicFrame>
          <p:nvGraphicFramePr>
            <p:cNvPr id="22" name="Object 23"/>
            <p:cNvGraphicFramePr>
              <a:graphicFrameLocks noChangeAspect="1"/>
            </p:cNvGraphicFramePr>
            <p:nvPr/>
          </p:nvGraphicFramePr>
          <p:xfrm>
            <a:off x="86544" y="3531295"/>
            <a:ext cx="1600200" cy="965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D ChemSketch 2.0" r:id="rId3" imgW="1676520" imgH="1011960" progId="ACD.ChemSketch.20">
                    <p:embed/>
                  </p:oleObj>
                </mc:Choice>
                <mc:Fallback>
                  <p:oleObj name="ACD ChemSketch 2.0" r:id="rId3" imgW="1676520" imgH="1011960" progId="ACD.ChemSketch.2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544" y="3531295"/>
                          <a:ext cx="1600200" cy="965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107504" y="4509120"/>
              <a:ext cx="17335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sz="3600" dirty="0"/>
                <a:t>Glucose</a:t>
              </a:r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775142" y="4776124"/>
              <a:ext cx="1257300" cy="228600"/>
            </a:xfrm>
            <a:prstGeom prst="rightArrow">
              <a:avLst>
                <a:gd name="adj1" fmla="val 50000"/>
                <a:gd name="adj2" fmla="val 68750"/>
              </a:avLst>
            </a:prstGeom>
            <a:solidFill>
              <a:srgbClr val="996633"/>
            </a:solidFill>
            <a:ln w="9525">
              <a:solidFill>
                <a:srgbClr val="CC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2314" name="Grupo 12313"/>
          <p:cNvGrpSpPr/>
          <p:nvPr/>
        </p:nvGrpSpPr>
        <p:grpSpPr>
          <a:xfrm>
            <a:off x="3078959" y="422176"/>
            <a:ext cx="3221233" cy="990600"/>
            <a:chOff x="3078959" y="422176"/>
            <a:chExt cx="3221233" cy="990600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 rot="5400000">
              <a:off x="5423892" y="536476"/>
              <a:ext cx="990600" cy="762000"/>
              <a:chOff x="336" y="1968"/>
              <a:chExt cx="624" cy="480"/>
            </a:xfrm>
          </p:grpSpPr>
          <p:sp>
            <p:nvSpPr>
              <p:cNvPr id="3" name="Freeform 4"/>
              <p:cNvSpPr>
                <a:spLocks/>
              </p:cNvSpPr>
              <p:nvPr/>
            </p:nvSpPr>
            <p:spPr bwMode="auto">
              <a:xfrm>
                <a:off x="336" y="2008"/>
                <a:ext cx="624" cy="152"/>
              </a:xfrm>
              <a:custGeom>
                <a:avLst/>
                <a:gdLst>
                  <a:gd name="T0" fmla="*/ 0 w 624"/>
                  <a:gd name="T1" fmla="*/ 104 h 152"/>
                  <a:gd name="T2" fmla="*/ 240 w 624"/>
                  <a:gd name="T3" fmla="*/ 8 h 152"/>
                  <a:gd name="T4" fmla="*/ 624 w 624"/>
                  <a:gd name="T5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24" h="152">
                    <a:moveTo>
                      <a:pt x="0" y="104"/>
                    </a:moveTo>
                    <a:cubicBezTo>
                      <a:pt x="68" y="52"/>
                      <a:pt x="136" y="0"/>
                      <a:pt x="240" y="8"/>
                    </a:cubicBezTo>
                    <a:cubicBezTo>
                      <a:pt x="344" y="16"/>
                      <a:pt x="560" y="128"/>
                      <a:pt x="624" y="152"/>
                    </a:cubicBezTo>
                  </a:path>
                </a:pathLst>
              </a:custGeom>
              <a:noFill/>
              <a:ln w="38100" cmpd="sng">
                <a:solidFill>
                  <a:srgbClr val="D6009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336" y="2256"/>
                <a:ext cx="528" cy="160"/>
              </a:xfrm>
              <a:custGeom>
                <a:avLst/>
                <a:gdLst>
                  <a:gd name="T0" fmla="*/ 0 w 528"/>
                  <a:gd name="T1" fmla="*/ 0 h 160"/>
                  <a:gd name="T2" fmla="*/ 192 w 528"/>
                  <a:gd name="T3" fmla="*/ 144 h 160"/>
                  <a:gd name="T4" fmla="*/ 528 w 528"/>
                  <a:gd name="T5" fmla="*/ 96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28" h="160">
                    <a:moveTo>
                      <a:pt x="0" y="0"/>
                    </a:moveTo>
                    <a:cubicBezTo>
                      <a:pt x="52" y="64"/>
                      <a:pt x="104" y="128"/>
                      <a:pt x="192" y="144"/>
                    </a:cubicBezTo>
                    <a:cubicBezTo>
                      <a:pt x="280" y="160"/>
                      <a:pt x="472" y="104"/>
                      <a:pt x="528" y="96"/>
                    </a:cubicBezTo>
                  </a:path>
                </a:pathLst>
              </a:custGeom>
              <a:noFill/>
              <a:ln w="38100" cmpd="sng">
                <a:solidFill>
                  <a:srgbClr val="CC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" name="Text Box 6"/>
              <p:cNvSpPr txBox="1">
                <a:spLocks noChangeArrowheads="1"/>
              </p:cNvSpPr>
              <p:nvPr/>
            </p:nvSpPr>
            <p:spPr bwMode="auto">
              <a:xfrm>
                <a:off x="672" y="2029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sz="1400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6" name="Text Box 7"/>
              <p:cNvSpPr txBox="1">
                <a:spLocks noChangeArrowheads="1"/>
              </p:cNvSpPr>
              <p:nvPr/>
            </p:nvSpPr>
            <p:spPr bwMode="auto">
              <a:xfrm>
                <a:off x="432" y="1968"/>
                <a:ext cx="18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pt-BR" sz="1400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7" name="Text Box 8"/>
              <p:cNvSpPr txBox="1">
                <a:spLocks noChangeArrowheads="1"/>
              </p:cNvSpPr>
              <p:nvPr/>
            </p:nvSpPr>
            <p:spPr bwMode="auto">
              <a:xfrm>
                <a:off x="624" y="2256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sz="1400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>
                <a:off x="446" y="2256"/>
                <a:ext cx="17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pt-BR" sz="1400" dirty="0">
                    <a:solidFill>
                      <a:srgbClr val="FF0000"/>
                    </a:solidFill>
                  </a:rPr>
                  <a:t>S</a:t>
                </a:r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516" y="2136"/>
                <a:ext cx="26" cy="168"/>
              </a:xfrm>
              <a:custGeom>
                <a:avLst/>
                <a:gdLst>
                  <a:gd name="T0" fmla="*/ 12 w 26"/>
                  <a:gd name="T1" fmla="*/ 0 h 168"/>
                  <a:gd name="T2" fmla="*/ 24 w 26"/>
                  <a:gd name="T3" fmla="*/ 96 h 168"/>
                  <a:gd name="T4" fmla="*/ 0 w 26"/>
                  <a:gd name="T5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" h="168">
                    <a:moveTo>
                      <a:pt x="12" y="0"/>
                    </a:moveTo>
                    <a:cubicBezTo>
                      <a:pt x="16" y="32"/>
                      <a:pt x="26" y="64"/>
                      <a:pt x="24" y="96"/>
                    </a:cubicBezTo>
                    <a:cubicBezTo>
                      <a:pt x="22" y="121"/>
                      <a:pt x="0" y="168"/>
                      <a:pt x="0" y="16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708" y="2184"/>
                <a:ext cx="36" cy="132"/>
              </a:xfrm>
              <a:custGeom>
                <a:avLst/>
                <a:gdLst>
                  <a:gd name="T0" fmla="*/ 36 w 36"/>
                  <a:gd name="T1" fmla="*/ 0 h 132"/>
                  <a:gd name="T2" fmla="*/ 0 w 36"/>
                  <a:gd name="T3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6" h="132">
                    <a:moveTo>
                      <a:pt x="36" y="0"/>
                    </a:moveTo>
                    <a:cubicBezTo>
                      <a:pt x="21" y="44"/>
                      <a:pt x="0" y="86"/>
                      <a:pt x="0" y="13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cxnSp>
          <p:nvCxnSpPr>
            <p:cNvPr id="12294" name="Conector angulado 12293"/>
            <p:cNvCxnSpPr/>
            <p:nvPr/>
          </p:nvCxnSpPr>
          <p:spPr>
            <a:xfrm>
              <a:off x="3078959" y="596801"/>
              <a:ext cx="2393141" cy="268288"/>
            </a:xfrm>
            <a:prstGeom prst="bentConnector3">
              <a:avLst/>
            </a:prstGeom>
            <a:ln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16" name="Grupo 12315"/>
          <p:cNvGrpSpPr/>
          <p:nvPr/>
        </p:nvGrpSpPr>
        <p:grpSpPr>
          <a:xfrm>
            <a:off x="4990605" y="2402581"/>
            <a:ext cx="3710676" cy="3055160"/>
            <a:chOff x="4990605" y="2402581"/>
            <a:chExt cx="3710676" cy="3055160"/>
          </a:xfrm>
        </p:grpSpPr>
        <p:sp>
          <p:nvSpPr>
            <p:cNvPr id="12300" name="CaixaDeTexto 12299"/>
            <p:cNvSpPr txBox="1"/>
            <p:nvPr/>
          </p:nvSpPr>
          <p:spPr>
            <a:xfrm>
              <a:off x="5148064" y="3100141"/>
              <a:ext cx="3553217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>
                  <a:latin typeface="Arial" pitchFamily="34" charset="0"/>
                  <a:cs typeface="Arial" pitchFamily="34" charset="0"/>
                </a:rPr>
                <a:t>Vias de sinalização da insulina</a:t>
              </a:r>
            </a:p>
            <a:p>
              <a:pPr algn="ctr"/>
              <a:r>
                <a:rPr lang="pt-BR" b="1" dirty="0">
                  <a:latin typeface="Arial" pitchFamily="34" charset="0"/>
                  <a:cs typeface="Arial" pitchFamily="34" charset="0"/>
                </a:rPr>
                <a:t>EFEITOS</a:t>
              </a:r>
            </a:p>
          </p:txBody>
        </p:sp>
        <p:sp>
          <p:nvSpPr>
            <p:cNvPr id="12301" name="CaixaDeTexto 12300"/>
            <p:cNvSpPr txBox="1"/>
            <p:nvPr/>
          </p:nvSpPr>
          <p:spPr>
            <a:xfrm>
              <a:off x="4990605" y="4189161"/>
              <a:ext cx="1453603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/>
                <a:t>Metabolismo</a:t>
              </a:r>
            </a:p>
            <a:p>
              <a:pPr algn="ctr"/>
              <a:r>
                <a:rPr lang="pt-BR" b="1" dirty="0" err="1"/>
                <a:t>Lípides</a:t>
              </a:r>
              <a:endParaRPr lang="pt-BR" b="1" dirty="0"/>
            </a:p>
          </p:txBody>
        </p:sp>
        <p:sp>
          <p:nvSpPr>
            <p:cNvPr id="79" name="CaixaDeTexto 78"/>
            <p:cNvSpPr txBox="1"/>
            <p:nvPr/>
          </p:nvSpPr>
          <p:spPr>
            <a:xfrm>
              <a:off x="7106813" y="4170175"/>
              <a:ext cx="1453603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pt-BR" b="1" dirty="0"/>
                <a:t>Metabolismo</a:t>
              </a:r>
            </a:p>
            <a:p>
              <a:pPr algn="ctr"/>
              <a:r>
                <a:rPr lang="pt-BR" b="1" dirty="0"/>
                <a:t>Proteínas</a:t>
              </a:r>
            </a:p>
          </p:txBody>
        </p:sp>
        <p:sp>
          <p:nvSpPr>
            <p:cNvPr id="12302" name="CaixaDeTexto 12301"/>
            <p:cNvSpPr txBox="1"/>
            <p:nvPr/>
          </p:nvSpPr>
          <p:spPr>
            <a:xfrm>
              <a:off x="6023165" y="5088409"/>
              <a:ext cx="1582484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latin typeface="Arial" pitchFamily="34" charset="0"/>
                  <a:cs typeface="Arial" pitchFamily="34" charset="0"/>
                </a:rPr>
                <a:t>Crescimento</a:t>
              </a:r>
            </a:p>
          </p:txBody>
        </p:sp>
        <p:cxnSp>
          <p:nvCxnSpPr>
            <p:cNvPr id="12304" name="Conector angulado 12303"/>
            <p:cNvCxnSpPr>
              <a:stCxn id="47" idx="2"/>
              <a:endCxn id="12300" idx="0"/>
            </p:cNvCxnSpPr>
            <p:nvPr/>
          </p:nvCxnSpPr>
          <p:spPr>
            <a:xfrm rot="16200000" flipH="1">
              <a:off x="6122527" y="2297994"/>
              <a:ext cx="697559" cy="906734"/>
            </a:xfrm>
            <a:prstGeom prst="bentConnector3">
              <a:avLst/>
            </a:prstGeom>
            <a:ln w="38100"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06" name="Conector angulado 12305"/>
            <p:cNvCxnSpPr>
              <a:stCxn id="12300" idx="2"/>
              <a:endCxn id="12301" idx="0"/>
            </p:cNvCxnSpPr>
            <p:nvPr/>
          </p:nvCxnSpPr>
          <p:spPr>
            <a:xfrm rot="5400000">
              <a:off x="6099696" y="3364183"/>
              <a:ext cx="442689" cy="1207266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08" name="Conector angulado 12307"/>
            <p:cNvCxnSpPr>
              <a:stCxn id="12300" idx="2"/>
              <a:endCxn id="79" idx="0"/>
            </p:cNvCxnSpPr>
            <p:nvPr/>
          </p:nvCxnSpPr>
          <p:spPr>
            <a:xfrm rot="16200000" flipH="1">
              <a:off x="7167293" y="3503852"/>
              <a:ext cx="423703" cy="908942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10" name="Conector angulado 12309"/>
            <p:cNvCxnSpPr>
              <a:stCxn id="12300" idx="2"/>
              <a:endCxn id="12302" idx="0"/>
            </p:cNvCxnSpPr>
            <p:nvPr/>
          </p:nvCxnSpPr>
          <p:spPr>
            <a:xfrm rot="5400000">
              <a:off x="6198572" y="4362307"/>
              <a:ext cx="1341937" cy="110266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3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674" y="6071524"/>
            <a:ext cx="4114800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315" name="Grupo 12314"/>
          <p:cNvGrpSpPr/>
          <p:nvPr/>
        </p:nvGrpSpPr>
        <p:grpSpPr>
          <a:xfrm>
            <a:off x="1763688" y="2402581"/>
            <a:ext cx="3860691" cy="2685828"/>
            <a:chOff x="1763688" y="2402581"/>
            <a:chExt cx="3860691" cy="2685828"/>
          </a:xfrm>
        </p:grpSpPr>
        <p:cxnSp>
          <p:nvCxnSpPr>
            <p:cNvPr id="29" name="AutoShape 32"/>
            <p:cNvCxnSpPr>
              <a:cxnSpLocks noChangeShapeType="1"/>
              <a:stCxn id="39" idx="1"/>
              <a:endCxn id="15" idx="5"/>
            </p:cNvCxnSpPr>
            <p:nvPr/>
          </p:nvCxnSpPr>
          <p:spPr bwMode="auto">
            <a:xfrm flipH="1">
              <a:off x="2430438" y="3862038"/>
              <a:ext cx="832470" cy="1050158"/>
            </a:xfrm>
            <a:prstGeom prst="bentConnector3">
              <a:avLst>
                <a:gd name="adj1" fmla="val -54921"/>
              </a:avLst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291" name="Conector angulado 12290"/>
            <p:cNvCxnSpPr>
              <a:stCxn id="46" idx="2"/>
              <a:endCxn id="36" idx="0"/>
            </p:cNvCxnSpPr>
            <p:nvPr/>
          </p:nvCxnSpPr>
          <p:spPr>
            <a:xfrm rot="5400000">
              <a:off x="4371141" y="1846799"/>
              <a:ext cx="697455" cy="1809020"/>
            </a:xfrm>
            <a:prstGeom prst="bentConnector3">
              <a:avLst/>
            </a:prstGeom>
            <a:ln w="28575">
              <a:solidFill>
                <a:schemeClr val="tx1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99" name="CaixaDeTexto 12298"/>
            <p:cNvSpPr txBox="1"/>
            <p:nvPr/>
          </p:nvSpPr>
          <p:spPr>
            <a:xfrm>
              <a:off x="2286630" y="4241269"/>
              <a:ext cx="1412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Translocação</a:t>
              </a:r>
            </a:p>
          </p:txBody>
        </p:sp>
        <p:grpSp>
          <p:nvGrpSpPr>
            <p:cNvPr id="62" name="Grupo 61"/>
            <p:cNvGrpSpPr/>
            <p:nvPr/>
          </p:nvGrpSpPr>
          <p:grpSpPr>
            <a:xfrm>
              <a:off x="1763688" y="4683596"/>
              <a:ext cx="666750" cy="404813"/>
              <a:chOff x="2924994" y="4683596"/>
              <a:chExt cx="666750" cy="404813"/>
            </a:xfrm>
          </p:grpSpPr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2924994" y="4683596"/>
                <a:ext cx="666750" cy="228600"/>
              </a:xfrm>
              <a:custGeom>
                <a:avLst/>
                <a:gdLst>
                  <a:gd name="T0" fmla="*/ 0 w 420"/>
                  <a:gd name="T1" fmla="*/ 0 h 144"/>
                  <a:gd name="T2" fmla="*/ 24 w 420"/>
                  <a:gd name="T3" fmla="*/ 36 h 144"/>
                  <a:gd name="T4" fmla="*/ 96 w 420"/>
                  <a:gd name="T5" fmla="*/ 60 h 144"/>
                  <a:gd name="T6" fmla="*/ 264 w 420"/>
                  <a:gd name="T7" fmla="*/ 12 h 144"/>
                  <a:gd name="T8" fmla="*/ 360 w 420"/>
                  <a:gd name="T9" fmla="*/ 24 h 144"/>
                  <a:gd name="T10" fmla="*/ 420 w 420"/>
                  <a:gd name="T11" fmla="*/ 144 h 144"/>
                  <a:gd name="T12" fmla="*/ 420 w 420"/>
                  <a:gd name="T13" fmla="*/ 7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0" h="144">
                    <a:moveTo>
                      <a:pt x="0" y="0"/>
                    </a:moveTo>
                    <a:cubicBezTo>
                      <a:pt x="8" y="12"/>
                      <a:pt x="12" y="28"/>
                      <a:pt x="24" y="36"/>
                    </a:cubicBezTo>
                    <a:cubicBezTo>
                      <a:pt x="45" y="49"/>
                      <a:pt x="96" y="60"/>
                      <a:pt x="96" y="60"/>
                    </a:cubicBezTo>
                    <a:cubicBezTo>
                      <a:pt x="173" y="50"/>
                      <a:pt x="204" y="52"/>
                      <a:pt x="264" y="12"/>
                    </a:cubicBezTo>
                    <a:cubicBezTo>
                      <a:pt x="296" y="16"/>
                      <a:pt x="332" y="8"/>
                      <a:pt x="360" y="24"/>
                    </a:cubicBezTo>
                    <a:cubicBezTo>
                      <a:pt x="385" y="39"/>
                      <a:pt x="420" y="108"/>
                      <a:pt x="420" y="144"/>
                    </a:cubicBezTo>
                    <a:lnTo>
                      <a:pt x="420" y="72"/>
                    </a:ln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2924994" y="4958234"/>
                <a:ext cx="647700" cy="130175"/>
              </a:xfrm>
              <a:custGeom>
                <a:avLst/>
                <a:gdLst>
                  <a:gd name="T0" fmla="*/ 408 w 408"/>
                  <a:gd name="T1" fmla="*/ 43 h 82"/>
                  <a:gd name="T2" fmla="*/ 264 w 408"/>
                  <a:gd name="T3" fmla="*/ 67 h 82"/>
                  <a:gd name="T4" fmla="*/ 144 w 408"/>
                  <a:gd name="T5" fmla="*/ 19 h 82"/>
                  <a:gd name="T6" fmla="*/ 0 w 408"/>
                  <a:gd name="T7" fmla="*/ 43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8" h="82">
                    <a:moveTo>
                      <a:pt x="408" y="43"/>
                    </a:moveTo>
                    <a:cubicBezTo>
                      <a:pt x="349" y="82"/>
                      <a:pt x="338" y="79"/>
                      <a:pt x="264" y="67"/>
                    </a:cubicBezTo>
                    <a:cubicBezTo>
                      <a:pt x="223" y="40"/>
                      <a:pt x="192" y="31"/>
                      <a:pt x="144" y="19"/>
                    </a:cubicBezTo>
                    <a:cubicBezTo>
                      <a:pt x="6" y="32"/>
                      <a:pt x="43" y="0"/>
                      <a:pt x="0" y="43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4" name="Grupo 63"/>
          <p:cNvGrpSpPr/>
          <p:nvPr/>
        </p:nvGrpSpPr>
        <p:grpSpPr>
          <a:xfrm>
            <a:off x="2465897" y="50181"/>
            <a:ext cx="327084" cy="1226365"/>
            <a:chOff x="430791" y="2203617"/>
            <a:chExt cx="327084" cy="1226365"/>
          </a:xfrm>
        </p:grpSpPr>
        <p:sp>
          <p:nvSpPr>
            <p:cNvPr id="12319" name="Retângulo 12318"/>
            <p:cNvSpPr/>
            <p:nvPr/>
          </p:nvSpPr>
          <p:spPr>
            <a:xfrm rot="19202551">
              <a:off x="430791" y="2203617"/>
              <a:ext cx="324984" cy="12164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8" name="Retângulo 97"/>
            <p:cNvSpPr/>
            <p:nvPr/>
          </p:nvSpPr>
          <p:spPr>
            <a:xfrm rot="2626538">
              <a:off x="432891" y="2213547"/>
              <a:ext cx="324984" cy="12164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0" name="Grupo 99"/>
          <p:cNvGrpSpPr/>
          <p:nvPr/>
        </p:nvGrpSpPr>
        <p:grpSpPr>
          <a:xfrm>
            <a:off x="5076056" y="1050507"/>
            <a:ext cx="327084" cy="1226365"/>
            <a:chOff x="430791" y="2203617"/>
            <a:chExt cx="327084" cy="1226365"/>
          </a:xfrm>
        </p:grpSpPr>
        <p:sp>
          <p:nvSpPr>
            <p:cNvPr id="101" name="Retângulo 100"/>
            <p:cNvSpPr/>
            <p:nvPr/>
          </p:nvSpPr>
          <p:spPr>
            <a:xfrm rot="19202551">
              <a:off x="430791" y="2203617"/>
              <a:ext cx="324984" cy="12164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2" name="Retângulo 101"/>
            <p:cNvSpPr/>
            <p:nvPr/>
          </p:nvSpPr>
          <p:spPr>
            <a:xfrm rot="2626538">
              <a:off x="432891" y="2213547"/>
              <a:ext cx="324984" cy="12164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4" name="Grupo 103"/>
          <p:cNvGrpSpPr/>
          <p:nvPr/>
        </p:nvGrpSpPr>
        <p:grpSpPr>
          <a:xfrm>
            <a:off x="4644008" y="2204864"/>
            <a:ext cx="327084" cy="1226365"/>
            <a:chOff x="430791" y="2203617"/>
            <a:chExt cx="327084" cy="1226365"/>
          </a:xfrm>
        </p:grpSpPr>
        <p:sp>
          <p:nvSpPr>
            <p:cNvPr id="105" name="Retângulo 104"/>
            <p:cNvSpPr/>
            <p:nvPr/>
          </p:nvSpPr>
          <p:spPr>
            <a:xfrm rot="19202551">
              <a:off x="430791" y="2203617"/>
              <a:ext cx="324984" cy="12164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Retângulo 105"/>
            <p:cNvSpPr/>
            <p:nvPr/>
          </p:nvSpPr>
          <p:spPr>
            <a:xfrm rot="2626538">
              <a:off x="432891" y="2213547"/>
              <a:ext cx="324984" cy="12164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7" name="Grupo 106"/>
          <p:cNvGrpSpPr/>
          <p:nvPr/>
        </p:nvGrpSpPr>
        <p:grpSpPr>
          <a:xfrm>
            <a:off x="1979712" y="4218859"/>
            <a:ext cx="327084" cy="1226365"/>
            <a:chOff x="430791" y="2203617"/>
            <a:chExt cx="327084" cy="1226365"/>
          </a:xfrm>
        </p:grpSpPr>
        <p:sp>
          <p:nvSpPr>
            <p:cNvPr id="108" name="Retângulo 107"/>
            <p:cNvSpPr/>
            <p:nvPr/>
          </p:nvSpPr>
          <p:spPr>
            <a:xfrm rot="19202551">
              <a:off x="430791" y="2203617"/>
              <a:ext cx="324984" cy="12164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9" name="Retângulo 108"/>
            <p:cNvSpPr/>
            <p:nvPr/>
          </p:nvSpPr>
          <p:spPr>
            <a:xfrm rot="2626538">
              <a:off x="432891" y="2213547"/>
              <a:ext cx="324984" cy="121643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2114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R2xjxrLs0u4/TkIsVNuS3NI/AAAAAAAAAKs/82NCTo9pMuc/s1600/insulin+a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6" y="55655"/>
            <a:ext cx="7437748" cy="67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740504" y="6488668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7D7D7D"/>
                </a:solidFill>
                <a:latin typeface="arial" panose="020B0604020202020204" pitchFamily="34" charset="0"/>
                <a:hlinkClick r:id="rId3"/>
              </a:rPr>
              <a:t>medicinexplained.blogspot.com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7469893" y="116632"/>
            <a:ext cx="16257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00CC"/>
                </a:solidFill>
              </a:rPr>
              <a:t>AÇÃO </a:t>
            </a:r>
          </a:p>
          <a:p>
            <a:pPr algn="ctr"/>
            <a:r>
              <a:rPr lang="pt-BR" sz="2800" b="1" dirty="0">
                <a:solidFill>
                  <a:srgbClr val="0000CC"/>
                </a:solidFill>
              </a:rPr>
              <a:t>INSULINA</a:t>
            </a:r>
          </a:p>
        </p:txBody>
      </p:sp>
    </p:spTree>
    <p:extLst>
      <p:ext uri="{BB962C8B-B14F-4D97-AF65-F5344CB8AC3E}">
        <p14:creationId xmlns:p14="http://schemas.microsoft.com/office/powerpoint/2010/main" val="3418713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C5D6C61-7C40-FCAB-676D-9C9255082231}"/>
              </a:ext>
            </a:extLst>
          </p:cNvPr>
          <p:cNvSpPr/>
          <p:nvPr/>
        </p:nvSpPr>
        <p:spPr>
          <a:xfrm>
            <a:off x="329536" y="-33047"/>
            <a:ext cx="74715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Referencias bibliográficas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CE89A31-49C9-58B8-141A-B7D9D4DD3B11}"/>
              </a:ext>
            </a:extLst>
          </p:cNvPr>
          <p:cNvSpPr txBox="1"/>
          <p:nvPr/>
        </p:nvSpPr>
        <p:spPr>
          <a:xfrm>
            <a:off x="411362" y="910712"/>
            <a:ext cx="8540711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1881188" indent="-1881188"/>
            <a:r>
              <a:rPr lang="pt-BR" sz="2800" b="1" dirty="0"/>
              <a:t>Essenciais – não podem faltar no </a:t>
            </a:r>
            <a:r>
              <a:rPr lang="pt-BR" sz="2800" b="1" dirty="0" err="1"/>
              <a:t>paper</a:t>
            </a:r>
            <a:r>
              <a:rPr lang="pt-BR" sz="2800" b="1" dirty="0"/>
              <a:t>: </a:t>
            </a:r>
          </a:p>
          <a:p>
            <a:pPr marL="1881188" indent="-1881188"/>
            <a:r>
              <a:rPr lang="pt-BR" sz="2800" b="1" dirty="0"/>
              <a:t>	baixe os arquivos gratuitos, estude e compreenda o texto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5D32D0B-8054-492E-A317-F5C527219F11}"/>
              </a:ext>
            </a:extLst>
          </p:cNvPr>
          <p:cNvSpPr txBox="1"/>
          <p:nvPr/>
        </p:nvSpPr>
        <p:spPr>
          <a:xfrm>
            <a:off x="729488" y="2367269"/>
            <a:ext cx="733953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81188" indent="-1881188"/>
            <a:r>
              <a:rPr lang="pt-BR" sz="2800" b="1" dirty="0"/>
              <a:t>ADA, 2024 (Associação Americana de Diabetes)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06E30CF-9653-3C9A-58BB-F1B5756809D7}"/>
              </a:ext>
            </a:extLst>
          </p:cNvPr>
          <p:cNvSpPr txBox="1"/>
          <p:nvPr/>
        </p:nvSpPr>
        <p:spPr>
          <a:xfrm>
            <a:off x="729488" y="2945138"/>
            <a:ext cx="733953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81188" indent="-1881188"/>
            <a:r>
              <a:rPr lang="pt-BR" sz="2800" b="1" dirty="0"/>
              <a:t>SBD, 2023 (Sociedade Brasileira de Diabetes)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0889D7-FC91-C2DB-F26F-E0018AC69557}"/>
              </a:ext>
            </a:extLst>
          </p:cNvPr>
          <p:cNvSpPr txBox="1"/>
          <p:nvPr/>
        </p:nvSpPr>
        <p:spPr>
          <a:xfrm>
            <a:off x="729488" y="3539920"/>
            <a:ext cx="733953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881188" indent="-1881188"/>
            <a:r>
              <a:rPr lang="pt-BR" sz="2800" b="1" dirty="0"/>
              <a:t>ISPAD, 2022 (Sociedade Internacional para Diabetes pediátrico e adolescente)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F03BEADE-091A-DB49-1F78-56477EA95D9B}"/>
              </a:ext>
            </a:extLst>
          </p:cNvPr>
          <p:cNvSpPr/>
          <p:nvPr/>
        </p:nvSpPr>
        <p:spPr>
          <a:xfrm>
            <a:off x="7829216" y="3542790"/>
            <a:ext cx="1314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T1D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4331B8D-B79E-E61C-6E5A-AB48298A5B66}"/>
              </a:ext>
            </a:extLst>
          </p:cNvPr>
          <p:cNvSpPr txBox="1"/>
          <p:nvPr/>
        </p:nvSpPr>
        <p:spPr>
          <a:xfrm>
            <a:off x="729488" y="4696845"/>
            <a:ext cx="8307008" cy="101566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David B. Sacks, D.B. et al. Guidelines and Recommendations for Laboratory</a:t>
            </a:r>
          </a:p>
          <a:p>
            <a:r>
              <a:rPr lang="en-US" sz="2000" b="1" dirty="0"/>
              <a:t>Analysis in the Diagnosis and Management of Diabetes Mellitus. </a:t>
            </a:r>
          </a:p>
          <a:p>
            <a:r>
              <a:rPr lang="en-US" sz="2000" b="1" dirty="0"/>
              <a:t>Clinical Chemistry 00:0 Special Report 1–61 (2023)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4204946-392C-CDBB-559E-03D996E3DC47}"/>
              </a:ext>
            </a:extLst>
          </p:cNvPr>
          <p:cNvSpPr txBox="1"/>
          <p:nvPr/>
        </p:nvSpPr>
        <p:spPr>
          <a:xfrm>
            <a:off x="729488" y="5769017"/>
            <a:ext cx="770048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/>
              <a:t>Recomendações</a:t>
            </a:r>
            <a:r>
              <a:rPr lang="en-US" sz="2400" b="1" dirty="0"/>
              <a:t> para </a:t>
            </a:r>
            <a:r>
              <a:rPr lang="en-US" sz="2400" b="1" dirty="0" err="1"/>
              <a:t>analises</a:t>
            </a:r>
            <a:r>
              <a:rPr lang="en-US" sz="2400" b="1" dirty="0"/>
              <a:t> </a:t>
            </a:r>
            <a:r>
              <a:rPr lang="en-US" sz="2400" b="1" dirty="0" err="1"/>
              <a:t>laboratoriais</a:t>
            </a:r>
            <a:r>
              <a:rPr lang="en-US" sz="2400" b="1" dirty="0"/>
              <a:t> no </a:t>
            </a:r>
            <a:r>
              <a:rPr lang="en-US" sz="2400" b="1" dirty="0" err="1"/>
              <a:t>diagnóstico</a:t>
            </a:r>
            <a:r>
              <a:rPr lang="en-US" sz="2400" b="1" dirty="0"/>
              <a:t> do diabetes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988D097B-F0D6-0AB1-0BE6-9E698D3E3ACF}"/>
              </a:ext>
            </a:extLst>
          </p:cNvPr>
          <p:cNvSpPr/>
          <p:nvPr/>
        </p:nvSpPr>
        <p:spPr>
          <a:xfrm>
            <a:off x="143500" y="216527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3A1C17A-DDD1-AAC5-0FB6-E1B964A00C3B}"/>
              </a:ext>
            </a:extLst>
          </p:cNvPr>
          <p:cNvSpPr/>
          <p:nvPr/>
        </p:nvSpPr>
        <p:spPr>
          <a:xfrm>
            <a:off x="143500" y="274508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C547A67-C834-9DC1-B588-070B7DBFDA31}"/>
              </a:ext>
            </a:extLst>
          </p:cNvPr>
          <p:cNvSpPr/>
          <p:nvPr/>
        </p:nvSpPr>
        <p:spPr>
          <a:xfrm>
            <a:off x="143500" y="344026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66179174-A7E1-466E-0AC2-44FED27B0347}"/>
              </a:ext>
            </a:extLst>
          </p:cNvPr>
          <p:cNvSpPr/>
          <p:nvPr/>
        </p:nvSpPr>
        <p:spPr>
          <a:xfrm>
            <a:off x="143500" y="46778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2928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17859B4-5098-4740-B2BF-946B5F2D36C4}"/>
              </a:ext>
            </a:extLst>
          </p:cNvPr>
          <p:cNvGrpSpPr/>
          <p:nvPr/>
        </p:nvGrpSpPr>
        <p:grpSpPr>
          <a:xfrm>
            <a:off x="755576" y="1108243"/>
            <a:ext cx="7852552" cy="4726553"/>
            <a:chOff x="755576" y="1108243"/>
            <a:chExt cx="7852552" cy="4726553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05038"/>
              <a:ext cx="3429000" cy="312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9128" y="2133257"/>
              <a:ext cx="3429000" cy="2676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52" name="Text Box 4"/>
            <p:cNvSpPr txBox="1">
              <a:spLocks noChangeArrowheads="1"/>
            </p:cNvSpPr>
            <p:nvPr/>
          </p:nvSpPr>
          <p:spPr bwMode="auto">
            <a:xfrm>
              <a:off x="1076652" y="1189375"/>
              <a:ext cx="2984343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6000" b="1" i="1" dirty="0">
                  <a:solidFill>
                    <a:srgbClr val="0000CC"/>
                  </a:solidFill>
                </a:rPr>
                <a:t>Diabetes</a:t>
              </a:r>
            </a:p>
          </p:txBody>
        </p:sp>
        <p:sp>
          <p:nvSpPr>
            <p:cNvPr id="27653" name="Text Box 5"/>
            <p:cNvSpPr txBox="1">
              <a:spLocks noChangeArrowheads="1"/>
            </p:cNvSpPr>
            <p:nvPr/>
          </p:nvSpPr>
          <p:spPr bwMode="auto">
            <a:xfrm>
              <a:off x="5360153" y="1108243"/>
              <a:ext cx="2723823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6000" b="1" i="1" dirty="0">
                  <a:solidFill>
                    <a:srgbClr val="0000CC"/>
                  </a:solidFill>
                </a:rPr>
                <a:t>mellitus</a:t>
              </a:r>
            </a:p>
          </p:txBody>
        </p:sp>
        <p:sp>
          <p:nvSpPr>
            <p:cNvPr id="27654" name="Text Box 6"/>
            <p:cNvSpPr txBox="1">
              <a:spLocks noChangeArrowheads="1"/>
            </p:cNvSpPr>
            <p:nvPr/>
          </p:nvSpPr>
          <p:spPr bwMode="auto">
            <a:xfrm>
              <a:off x="755576" y="5142299"/>
              <a:ext cx="2980303" cy="369332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 dirty="0">
                  <a:latin typeface="Arial" panose="020B0604020202020204" pitchFamily="34" charset="0"/>
                  <a:cs typeface="Arial" panose="020B0604020202020204" pitchFamily="34" charset="0"/>
                </a:rPr>
                <a:t>Diabetes significa “sifão”</a:t>
              </a:r>
            </a:p>
          </p:txBody>
        </p:sp>
        <p:sp>
          <p:nvSpPr>
            <p:cNvPr id="27655" name="Text Box 7"/>
            <p:cNvSpPr txBox="1">
              <a:spLocks noChangeArrowheads="1"/>
            </p:cNvSpPr>
            <p:nvPr/>
          </p:nvSpPr>
          <p:spPr bwMode="auto">
            <a:xfrm>
              <a:off x="5152533" y="4449801"/>
              <a:ext cx="3311525" cy="1384995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pt-BR" altLang="pt-BR" sz="2800" b="1" i="1" dirty="0"/>
                <a:t>mellitus</a:t>
              </a:r>
              <a:r>
                <a:rPr lang="pt-BR" altLang="pt-BR" sz="2800" b="1" dirty="0"/>
                <a:t> (</a:t>
              </a:r>
              <a:r>
                <a:rPr lang="pt-BR" altLang="pt-BR" sz="2800" b="1" dirty="0" err="1"/>
                <a:t>melito</a:t>
              </a:r>
              <a:r>
                <a:rPr lang="pt-BR" altLang="pt-BR" sz="2800" b="1" dirty="0"/>
                <a:t>) significa </a:t>
              </a:r>
            </a:p>
            <a:p>
              <a:pPr algn="ctr"/>
              <a:r>
                <a:rPr lang="pt-BR" altLang="pt-BR" sz="2800" b="1" dirty="0"/>
                <a:t>“doce como o mel”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766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2"/>
          <p:cNvSpPr>
            <a:spLocks noChangeArrowheads="1" noChangeShapeType="1" noTextEdit="1"/>
          </p:cNvSpPr>
          <p:nvPr/>
        </p:nvSpPr>
        <p:spPr bwMode="auto">
          <a:xfrm>
            <a:off x="142875" y="117475"/>
            <a:ext cx="4429125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 panose="020B0A04020102020204" pitchFamily="34" charset="0"/>
              </a:rPr>
              <a:t>Diurese Osmótica</a:t>
            </a:r>
          </a:p>
        </p:txBody>
      </p:sp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250825" y="908050"/>
            <a:ext cx="3746500" cy="5797550"/>
            <a:chOff x="158" y="572"/>
            <a:chExt cx="2360" cy="3652"/>
          </a:xfrm>
        </p:grpSpPr>
        <p:sp>
          <p:nvSpPr>
            <p:cNvPr id="28676" name="Line 4"/>
            <p:cNvSpPr>
              <a:spLocks noChangeShapeType="1"/>
            </p:cNvSpPr>
            <p:nvPr/>
          </p:nvSpPr>
          <p:spPr bwMode="auto">
            <a:xfrm>
              <a:off x="612" y="1389"/>
              <a:ext cx="318" cy="4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677" name="Line 5"/>
            <p:cNvSpPr>
              <a:spLocks noChangeShapeType="1"/>
            </p:cNvSpPr>
            <p:nvPr/>
          </p:nvSpPr>
          <p:spPr bwMode="auto">
            <a:xfrm flipH="1">
              <a:off x="1383" y="1389"/>
              <a:ext cx="318" cy="4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678" name="Line 6"/>
            <p:cNvSpPr>
              <a:spLocks noChangeShapeType="1"/>
            </p:cNvSpPr>
            <p:nvPr/>
          </p:nvSpPr>
          <p:spPr bwMode="auto">
            <a:xfrm>
              <a:off x="940" y="1842"/>
              <a:ext cx="0" cy="19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679" name="Line 7"/>
            <p:cNvSpPr>
              <a:spLocks noChangeShapeType="1"/>
            </p:cNvSpPr>
            <p:nvPr/>
          </p:nvSpPr>
          <p:spPr bwMode="auto">
            <a:xfrm>
              <a:off x="1399" y="1827"/>
              <a:ext cx="0" cy="19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680" name="Freeform 8"/>
            <p:cNvSpPr>
              <a:spLocks/>
            </p:cNvSpPr>
            <p:nvPr/>
          </p:nvSpPr>
          <p:spPr bwMode="auto">
            <a:xfrm>
              <a:off x="612" y="1383"/>
              <a:ext cx="1043" cy="499"/>
            </a:xfrm>
            <a:custGeom>
              <a:avLst/>
              <a:gdLst>
                <a:gd name="T0" fmla="*/ 0 w 956"/>
                <a:gd name="T1" fmla="*/ 0 h 462"/>
                <a:gd name="T2" fmla="*/ 68 w 956"/>
                <a:gd name="T3" fmla="*/ 58 h 462"/>
                <a:gd name="T4" fmla="*/ 106 w 956"/>
                <a:gd name="T5" fmla="*/ 106 h 462"/>
                <a:gd name="T6" fmla="*/ 144 w 956"/>
                <a:gd name="T7" fmla="*/ 154 h 462"/>
                <a:gd name="T8" fmla="*/ 192 w 956"/>
                <a:gd name="T9" fmla="*/ 231 h 462"/>
                <a:gd name="T10" fmla="*/ 288 w 956"/>
                <a:gd name="T11" fmla="*/ 346 h 462"/>
                <a:gd name="T12" fmla="*/ 384 w 956"/>
                <a:gd name="T13" fmla="*/ 423 h 462"/>
                <a:gd name="T14" fmla="*/ 404 w 956"/>
                <a:gd name="T15" fmla="*/ 442 h 462"/>
                <a:gd name="T16" fmla="*/ 461 w 956"/>
                <a:gd name="T17" fmla="*/ 461 h 462"/>
                <a:gd name="T18" fmla="*/ 615 w 956"/>
                <a:gd name="T19" fmla="*/ 451 h 462"/>
                <a:gd name="T20" fmla="*/ 634 w 956"/>
                <a:gd name="T21" fmla="*/ 423 h 462"/>
                <a:gd name="T22" fmla="*/ 663 w 956"/>
                <a:gd name="T23" fmla="*/ 413 h 462"/>
                <a:gd name="T24" fmla="*/ 682 w 956"/>
                <a:gd name="T25" fmla="*/ 384 h 462"/>
                <a:gd name="T26" fmla="*/ 711 w 956"/>
                <a:gd name="T27" fmla="*/ 375 h 462"/>
                <a:gd name="T28" fmla="*/ 720 w 956"/>
                <a:gd name="T29" fmla="*/ 346 h 462"/>
                <a:gd name="T30" fmla="*/ 788 w 956"/>
                <a:gd name="T31" fmla="*/ 279 h 462"/>
                <a:gd name="T32" fmla="*/ 816 w 956"/>
                <a:gd name="T33" fmla="*/ 221 h 462"/>
                <a:gd name="T34" fmla="*/ 864 w 956"/>
                <a:gd name="T35" fmla="*/ 173 h 462"/>
                <a:gd name="T36" fmla="*/ 912 w 956"/>
                <a:gd name="T37" fmla="*/ 87 h 462"/>
                <a:gd name="T38" fmla="*/ 932 w 956"/>
                <a:gd name="T39" fmla="*/ 48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6" h="462">
                  <a:moveTo>
                    <a:pt x="0" y="0"/>
                  </a:moveTo>
                  <a:cubicBezTo>
                    <a:pt x="30" y="29"/>
                    <a:pt x="42" y="21"/>
                    <a:pt x="68" y="58"/>
                  </a:cubicBezTo>
                  <a:cubicBezTo>
                    <a:pt x="90" y="129"/>
                    <a:pt x="58" y="47"/>
                    <a:pt x="106" y="106"/>
                  </a:cubicBezTo>
                  <a:cubicBezTo>
                    <a:pt x="161" y="174"/>
                    <a:pt x="62" y="98"/>
                    <a:pt x="144" y="154"/>
                  </a:cubicBezTo>
                  <a:cubicBezTo>
                    <a:pt x="155" y="186"/>
                    <a:pt x="169" y="206"/>
                    <a:pt x="192" y="231"/>
                  </a:cubicBezTo>
                  <a:cubicBezTo>
                    <a:pt x="210" y="281"/>
                    <a:pt x="247" y="314"/>
                    <a:pt x="288" y="346"/>
                  </a:cubicBezTo>
                  <a:cubicBezTo>
                    <a:pt x="332" y="381"/>
                    <a:pt x="321" y="401"/>
                    <a:pt x="384" y="423"/>
                  </a:cubicBezTo>
                  <a:cubicBezTo>
                    <a:pt x="391" y="429"/>
                    <a:pt x="396" y="438"/>
                    <a:pt x="404" y="442"/>
                  </a:cubicBezTo>
                  <a:cubicBezTo>
                    <a:pt x="422" y="451"/>
                    <a:pt x="461" y="461"/>
                    <a:pt x="461" y="461"/>
                  </a:cubicBezTo>
                  <a:cubicBezTo>
                    <a:pt x="512" y="458"/>
                    <a:pt x="565" y="462"/>
                    <a:pt x="615" y="451"/>
                  </a:cubicBezTo>
                  <a:cubicBezTo>
                    <a:pt x="626" y="449"/>
                    <a:pt x="625" y="430"/>
                    <a:pt x="634" y="423"/>
                  </a:cubicBezTo>
                  <a:cubicBezTo>
                    <a:pt x="642" y="417"/>
                    <a:pt x="653" y="416"/>
                    <a:pt x="663" y="413"/>
                  </a:cubicBezTo>
                  <a:cubicBezTo>
                    <a:pt x="669" y="403"/>
                    <a:pt x="673" y="391"/>
                    <a:pt x="682" y="384"/>
                  </a:cubicBezTo>
                  <a:cubicBezTo>
                    <a:pt x="690" y="378"/>
                    <a:pt x="704" y="382"/>
                    <a:pt x="711" y="375"/>
                  </a:cubicBezTo>
                  <a:cubicBezTo>
                    <a:pt x="718" y="368"/>
                    <a:pt x="715" y="355"/>
                    <a:pt x="720" y="346"/>
                  </a:cubicBezTo>
                  <a:cubicBezTo>
                    <a:pt x="736" y="320"/>
                    <a:pt x="763" y="295"/>
                    <a:pt x="788" y="279"/>
                  </a:cubicBezTo>
                  <a:cubicBezTo>
                    <a:pt x="797" y="252"/>
                    <a:pt x="796" y="244"/>
                    <a:pt x="816" y="221"/>
                  </a:cubicBezTo>
                  <a:cubicBezTo>
                    <a:pt x="831" y="204"/>
                    <a:pt x="864" y="173"/>
                    <a:pt x="864" y="173"/>
                  </a:cubicBezTo>
                  <a:cubicBezTo>
                    <a:pt x="881" y="122"/>
                    <a:pt x="868" y="153"/>
                    <a:pt x="912" y="87"/>
                  </a:cubicBezTo>
                  <a:cubicBezTo>
                    <a:pt x="956" y="21"/>
                    <a:pt x="900" y="80"/>
                    <a:pt x="932" y="48"/>
                  </a:cubicBezTo>
                </a:path>
              </a:pathLst>
            </a:custGeom>
            <a:solidFill>
              <a:srgbClr val="FFFF00"/>
            </a:solidFill>
            <a:ln w="7620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681" name="Oval 9"/>
            <p:cNvSpPr>
              <a:spLocks noChangeArrowheads="1"/>
            </p:cNvSpPr>
            <p:nvPr/>
          </p:nvSpPr>
          <p:spPr bwMode="auto">
            <a:xfrm>
              <a:off x="1247" y="1570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82" name="Oval 10"/>
            <p:cNvSpPr>
              <a:spLocks noChangeArrowheads="1"/>
            </p:cNvSpPr>
            <p:nvPr/>
          </p:nvSpPr>
          <p:spPr bwMode="auto">
            <a:xfrm>
              <a:off x="1111" y="1298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83" name="Oval 11"/>
            <p:cNvSpPr>
              <a:spLocks noChangeArrowheads="1"/>
            </p:cNvSpPr>
            <p:nvPr/>
          </p:nvSpPr>
          <p:spPr bwMode="auto">
            <a:xfrm>
              <a:off x="975" y="1479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84" name="Oval 12"/>
            <p:cNvSpPr>
              <a:spLocks noChangeArrowheads="1"/>
            </p:cNvSpPr>
            <p:nvPr/>
          </p:nvSpPr>
          <p:spPr bwMode="auto">
            <a:xfrm>
              <a:off x="612" y="2387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85" name="Rectangle 13"/>
            <p:cNvSpPr>
              <a:spLocks noChangeArrowheads="1"/>
            </p:cNvSpPr>
            <p:nvPr/>
          </p:nvSpPr>
          <p:spPr bwMode="auto">
            <a:xfrm>
              <a:off x="940" y="2295"/>
              <a:ext cx="90" cy="3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86" name="Rectangle 14"/>
            <p:cNvSpPr>
              <a:spLocks noChangeArrowheads="1"/>
            </p:cNvSpPr>
            <p:nvPr/>
          </p:nvSpPr>
          <p:spPr bwMode="auto">
            <a:xfrm>
              <a:off x="1302" y="2432"/>
              <a:ext cx="90" cy="3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87" name="Rectangle 15"/>
            <p:cNvSpPr>
              <a:spLocks noChangeArrowheads="1"/>
            </p:cNvSpPr>
            <p:nvPr/>
          </p:nvSpPr>
          <p:spPr bwMode="auto">
            <a:xfrm>
              <a:off x="1308" y="2930"/>
              <a:ext cx="90" cy="3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88" name="Rectangle 16"/>
            <p:cNvSpPr>
              <a:spLocks noChangeArrowheads="1"/>
            </p:cNvSpPr>
            <p:nvPr/>
          </p:nvSpPr>
          <p:spPr bwMode="auto">
            <a:xfrm>
              <a:off x="950" y="3056"/>
              <a:ext cx="90" cy="3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89" name="Line 17"/>
            <p:cNvSpPr>
              <a:spLocks noChangeShapeType="1"/>
            </p:cNvSpPr>
            <p:nvPr/>
          </p:nvSpPr>
          <p:spPr bwMode="auto">
            <a:xfrm>
              <a:off x="1015" y="1692"/>
              <a:ext cx="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690" name="Line 18"/>
            <p:cNvSpPr>
              <a:spLocks noChangeShapeType="1"/>
            </p:cNvSpPr>
            <p:nvPr/>
          </p:nvSpPr>
          <p:spPr bwMode="auto">
            <a:xfrm>
              <a:off x="1292" y="1752"/>
              <a:ext cx="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691" name="Line 19"/>
            <p:cNvSpPr>
              <a:spLocks noChangeShapeType="1"/>
            </p:cNvSpPr>
            <p:nvPr/>
          </p:nvSpPr>
          <p:spPr bwMode="auto">
            <a:xfrm>
              <a:off x="1156" y="1480"/>
              <a:ext cx="0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692" name="Oval 20"/>
            <p:cNvSpPr>
              <a:spLocks noChangeArrowheads="1"/>
            </p:cNvSpPr>
            <p:nvPr/>
          </p:nvSpPr>
          <p:spPr bwMode="auto">
            <a:xfrm>
              <a:off x="975" y="2023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93" name="Oval 21"/>
            <p:cNvSpPr>
              <a:spLocks noChangeArrowheads="1"/>
            </p:cNvSpPr>
            <p:nvPr/>
          </p:nvSpPr>
          <p:spPr bwMode="auto">
            <a:xfrm>
              <a:off x="1111" y="2024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94" name="Oval 22"/>
            <p:cNvSpPr>
              <a:spLocks noChangeArrowheads="1"/>
            </p:cNvSpPr>
            <p:nvPr/>
          </p:nvSpPr>
          <p:spPr bwMode="auto">
            <a:xfrm>
              <a:off x="1247" y="2069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95" name="Text Box 23"/>
            <p:cNvSpPr txBox="1">
              <a:spLocks noChangeArrowheads="1"/>
            </p:cNvSpPr>
            <p:nvPr/>
          </p:nvSpPr>
          <p:spPr bwMode="auto">
            <a:xfrm>
              <a:off x="612" y="572"/>
              <a:ext cx="81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800"/>
                <a:t>glucose</a:t>
              </a:r>
            </a:p>
          </p:txBody>
        </p:sp>
        <p:cxnSp>
          <p:nvCxnSpPr>
            <p:cNvPr id="28696" name="AutoShape 24"/>
            <p:cNvCxnSpPr>
              <a:cxnSpLocks noChangeShapeType="1"/>
              <a:stCxn id="28695" idx="3"/>
              <a:endCxn id="28682" idx="7"/>
            </p:cNvCxnSpPr>
            <p:nvPr/>
          </p:nvCxnSpPr>
          <p:spPr bwMode="auto">
            <a:xfrm flipH="1">
              <a:off x="1189" y="736"/>
              <a:ext cx="235" cy="582"/>
            </a:xfrm>
            <a:prstGeom prst="bentConnector4">
              <a:avLst>
                <a:gd name="adj1" fmla="val -61278"/>
                <a:gd name="adj2" fmla="val 6219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28697" name="Object 25"/>
            <p:cNvGraphicFramePr>
              <a:graphicFrameLocks noChangeAspect="1"/>
            </p:cNvGraphicFramePr>
            <p:nvPr/>
          </p:nvGraphicFramePr>
          <p:xfrm>
            <a:off x="158" y="618"/>
            <a:ext cx="435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D ChemSketch 2.0" r:id="rId2" imgW="1328760" imgH="1261800" progId="ACD.ChemSketch.20">
                    <p:embed/>
                  </p:oleObj>
                </mc:Choice>
                <mc:Fallback>
                  <p:oleObj name="ACD ChemSketch 2.0" r:id="rId2" imgW="1328760" imgH="1261800" progId="ACD.ChemSketch.2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618"/>
                          <a:ext cx="435" cy="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698" name="Oval 26"/>
            <p:cNvSpPr>
              <a:spLocks noChangeArrowheads="1"/>
            </p:cNvSpPr>
            <p:nvPr/>
          </p:nvSpPr>
          <p:spPr bwMode="auto">
            <a:xfrm>
              <a:off x="1565" y="2523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99" name="Oval 27"/>
            <p:cNvSpPr>
              <a:spLocks noChangeArrowheads="1"/>
            </p:cNvSpPr>
            <p:nvPr/>
          </p:nvSpPr>
          <p:spPr bwMode="auto">
            <a:xfrm>
              <a:off x="612" y="3158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28700" name="AutoShape 28"/>
            <p:cNvCxnSpPr>
              <a:cxnSpLocks noChangeShapeType="1"/>
            </p:cNvCxnSpPr>
            <p:nvPr/>
          </p:nvCxnSpPr>
          <p:spPr bwMode="auto">
            <a:xfrm rot="5400000">
              <a:off x="703" y="2160"/>
              <a:ext cx="318" cy="317"/>
            </a:xfrm>
            <a:prstGeom prst="curvedConnector3">
              <a:avLst>
                <a:gd name="adj1" fmla="val 10754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01" name="AutoShape 29"/>
            <p:cNvCxnSpPr>
              <a:cxnSpLocks noChangeShapeType="1"/>
              <a:stCxn id="28694" idx="4"/>
              <a:endCxn id="28698" idx="4"/>
            </p:cNvCxnSpPr>
            <p:nvPr/>
          </p:nvCxnSpPr>
          <p:spPr bwMode="auto">
            <a:xfrm rot="16200000" flipH="1">
              <a:off x="1225" y="2274"/>
              <a:ext cx="454" cy="318"/>
            </a:xfrm>
            <a:prstGeom prst="curvedConnector3">
              <a:avLst>
                <a:gd name="adj1" fmla="val 9757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02" name="AutoShape 30"/>
            <p:cNvCxnSpPr>
              <a:cxnSpLocks noChangeShapeType="1"/>
              <a:endCxn id="28699" idx="5"/>
            </p:cNvCxnSpPr>
            <p:nvPr/>
          </p:nvCxnSpPr>
          <p:spPr bwMode="auto">
            <a:xfrm rot="5400000">
              <a:off x="365" y="2485"/>
              <a:ext cx="1115" cy="466"/>
            </a:xfrm>
            <a:prstGeom prst="curvedConnector3">
              <a:avLst>
                <a:gd name="adj1" fmla="val 10170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703" name="Text Box 31"/>
            <p:cNvSpPr txBox="1">
              <a:spLocks noChangeArrowheads="1"/>
            </p:cNvSpPr>
            <p:nvPr/>
          </p:nvSpPr>
          <p:spPr bwMode="auto">
            <a:xfrm>
              <a:off x="1474" y="2175"/>
              <a:ext cx="10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pt-BR" sz="1600"/>
                <a:t>Transportadores</a:t>
              </a:r>
            </a:p>
          </p:txBody>
        </p:sp>
        <p:sp>
          <p:nvSpPr>
            <p:cNvPr id="28704" name="Text Box 32"/>
            <p:cNvSpPr txBox="1">
              <a:spLocks noChangeArrowheads="1"/>
            </p:cNvSpPr>
            <p:nvPr/>
          </p:nvSpPr>
          <p:spPr bwMode="auto">
            <a:xfrm>
              <a:off x="1565" y="2750"/>
              <a:ext cx="87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reabsorção</a:t>
              </a:r>
            </a:p>
          </p:txBody>
        </p:sp>
        <p:sp>
          <p:nvSpPr>
            <p:cNvPr id="28705" name="Text Box 33"/>
            <p:cNvSpPr txBox="1">
              <a:spLocks noChangeArrowheads="1"/>
            </p:cNvSpPr>
            <p:nvPr/>
          </p:nvSpPr>
          <p:spPr bwMode="auto">
            <a:xfrm>
              <a:off x="385" y="3974"/>
              <a:ext cx="164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Ausência de glicosúria</a:t>
              </a:r>
            </a:p>
          </p:txBody>
        </p:sp>
        <p:sp>
          <p:nvSpPr>
            <p:cNvPr id="28706" name="Text Box 34"/>
            <p:cNvSpPr txBox="1">
              <a:spLocks noChangeArrowheads="1"/>
            </p:cNvSpPr>
            <p:nvPr/>
          </p:nvSpPr>
          <p:spPr bwMode="auto">
            <a:xfrm>
              <a:off x="1171" y="925"/>
              <a:ext cx="1136" cy="25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normoglicemia</a:t>
              </a:r>
            </a:p>
          </p:txBody>
        </p:sp>
      </p:grpSp>
      <p:grpSp>
        <p:nvGrpSpPr>
          <p:cNvPr id="28707" name="Group 35"/>
          <p:cNvGrpSpPr>
            <a:grpSpLocks/>
          </p:cNvGrpSpPr>
          <p:nvPr/>
        </p:nvGrpSpPr>
        <p:grpSpPr bwMode="auto">
          <a:xfrm>
            <a:off x="5076825" y="188913"/>
            <a:ext cx="4067175" cy="5905500"/>
            <a:chOff x="3198" y="119"/>
            <a:chExt cx="2562" cy="3720"/>
          </a:xfrm>
        </p:grpSpPr>
        <p:sp>
          <p:nvSpPr>
            <p:cNvPr id="28708" name="Oval 36"/>
            <p:cNvSpPr>
              <a:spLocks noChangeArrowheads="1"/>
            </p:cNvSpPr>
            <p:nvPr/>
          </p:nvSpPr>
          <p:spPr bwMode="auto">
            <a:xfrm>
              <a:off x="3787" y="1298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09" name="Oval 37"/>
            <p:cNvSpPr>
              <a:spLocks noChangeArrowheads="1"/>
            </p:cNvSpPr>
            <p:nvPr/>
          </p:nvSpPr>
          <p:spPr bwMode="auto">
            <a:xfrm>
              <a:off x="4332" y="1207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10" name="Line 38"/>
            <p:cNvSpPr>
              <a:spLocks noChangeShapeType="1"/>
            </p:cNvSpPr>
            <p:nvPr/>
          </p:nvSpPr>
          <p:spPr bwMode="auto">
            <a:xfrm>
              <a:off x="3561" y="1435"/>
              <a:ext cx="318" cy="4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711" name="Line 39"/>
            <p:cNvSpPr>
              <a:spLocks noChangeShapeType="1"/>
            </p:cNvSpPr>
            <p:nvPr/>
          </p:nvSpPr>
          <p:spPr bwMode="auto">
            <a:xfrm flipH="1">
              <a:off x="4332" y="1435"/>
              <a:ext cx="318" cy="45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712" name="Line 40"/>
            <p:cNvSpPr>
              <a:spLocks noChangeShapeType="1"/>
            </p:cNvSpPr>
            <p:nvPr/>
          </p:nvSpPr>
          <p:spPr bwMode="auto">
            <a:xfrm>
              <a:off x="3889" y="1888"/>
              <a:ext cx="0" cy="19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713" name="Line 41"/>
            <p:cNvSpPr>
              <a:spLocks noChangeShapeType="1"/>
            </p:cNvSpPr>
            <p:nvPr/>
          </p:nvSpPr>
          <p:spPr bwMode="auto">
            <a:xfrm>
              <a:off x="4348" y="1873"/>
              <a:ext cx="0" cy="19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714" name="Freeform 42"/>
            <p:cNvSpPr>
              <a:spLocks/>
            </p:cNvSpPr>
            <p:nvPr/>
          </p:nvSpPr>
          <p:spPr bwMode="auto">
            <a:xfrm>
              <a:off x="3561" y="1429"/>
              <a:ext cx="1043" cy="499"/>
            </a:xfrm>
            <a:custGeom>
              <a:avLst/>
              <a:gdLst>
                <a:gd name="T0" fmla="*/ 0 w 956"/>
                <a:gd name="T1" fmla="*/ 0 h 462"/>
                <a:gd name="T2" fmla="*/ 68 w 956"/>
                <a:gd name="T3" fmla="*/ 58 h 462"/>
                <a:gd name="T4" fmla="*/ 106 w 956"/>
                <a:gd name="T5" fmla="*/ 106 h 462"/>
                <a:gd name="T6" fmla="*/ 144 w 956"/>
                <a:gd name="T7" fmla="*/ 154 h 462"/>
                <a:gd name="T8" fmla="*/ 192 w 956"/>
                <a:gd name="T9" fmla="*/ 231 h 462"/>
                <a:gd name="T10" fmla="*/ 288 w 956"/>
                <a:gd name="T11" fmla="*/ 346 h 462"/>
                <a:gd name="T12" fmla="*/ 384 w 956"/>
                <a:gd name="T13" fmla="*/ 423 h 462"/>
                <a:gd name="T14" fmla="*/ 404 w 956"/>
                <a:gd name="T15" fmla="*/ 442 h 462"/>
                <a:gd name="T16" fmla="*/ 461 w 956"/>
                <a:gd name="T17" fmla="*/ 461 h 462"/>
                <a:gd name="T18" fmla="*/ 615 w 956"/>
                <a:gd name="T19" fmla="*/ 451 h 462"/>
                <a:gd name="T20" fmla="*/ 634 w 956"/>
                <a:gd name="T21" fmla="*/ 423 h 462"/>
                <a:gd name="T22" fmla="*/ 663 w 956"/>
                <a:gd name="T23" fmla="*/ 413 h 462"/>
                <a:gd name="T24" fmla="*/ 682 w 956"/>
                <a:gd name="T25" fmla="*/ 384 h 462"/>
                <a:gd name="T26" fmla="*/ 711 w 956"/>
                <a:gd name="T27" fmla="*/ 375 h 462"/>
                <a:gd name="T28" fmla="*/ 720 w 956"/>
                <a:gd name="T29" fmla="*/ 346 h 462"/>
                <a:gd name="T30" fmla="*/ 788 w 956"/>
                <a:gd name="T31" fmla="*/ 279 h 462"/>
                <a:gd name="T32" fmla="*/ 816 w 956"/>
                <a:gd name="T33" fmla="*/ 221 h 462"/>
                <a:gd name="T34" fmla="*/ 864 w 956"/>
                <a:gd name="T35" fmla="*/ 173 h 462"/>
                <a:gd name="T36" fmla="*/ 912 w 956"/>
                <a:gd name="T37" fmla="*/ 87 h 462"/>
                <a:gd name="T38" fmla="*/ 932 w 956"/>
                <a:gd name="T39" fmla="*/ 48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6" h="462">
                  <a:moveTo>
                    <a:pt x="0" y="0"/>
                  </a:moveTo>
                  <a:cubicBezTo>
                    <a:pt x="30" y="29"/>
                    <a:pt x="42" y="21"/>
                    <a:pt x="68" y="58"/>
                  </a:cubicBezTo>
                  <a:cubicBezTo>
                    <a:pt x="90" y="129"/>
                    <a:pt x="58" y="47"/>
                    <a:pt x="106" y="106"/>
                  </a:cubicBezTo>
                  <a:cubicBezTo>
                    <a:pt x="161" y="174"/>
                    <a:pt x="62" y="98"/>
                    <a:pt x="144" y="154"/>
                  </a:cubicBezTo>
                  <a:cubicBezTo>
                    <a:pt x="155" y="186"/>
                    <a:pt x="169" y="206"/>
                    <a:pt x="192" y="231"/>
                  </a:cubicBezTo>
                  <a:cubicBezTo>
                    <a:pt x="210" y="281"/>
                    <a:pt x="247" y="314"/>
                    <a:pt x="288" y="346"/>
                  </a:cubicBezTo>
                  <a:cubicBezTo>
                    <a:pt x="332" y="381"/>
                    <a:pt x="321" y="401"/>
                    <a:pt x="384" y="423"/>
                  </a:cubicBezTo>
                  <a:cubicBezTo>
                    <a:pt x="391" y="429"/>
                    <a:pt x="396" y="438"/>
                    <a:pt x="404" y="442"/>
                  </a:cubicBezTo>
                  <a:cubicBezTo>
                    <a:pt x="422" y="451"/>
                    <a:pt x="461" y="461"/>
                    <a:pt x="461" y="461"/>
                  </a:cubicBezTo>
                  <a:cubicBezTo>
                    <a:pt x="512" y="458"/>
                    <a:pt x="565" y="462"/>
                    <a:pt x="615" y="451"/>
                  </a:cubicBezTo>
                  <a:cubicBezTo>
                    <a:pt x="626" y="449"/>
                    <a:pt x="625" y="430"/>
                    <a:pt x="634" y="423"/>
                  </a:cubicBezTo>
                  <a:cubicBezTo>
                    <a:pt x="642" y="417"/>
                    <a:pt x="653" y="416"/>
                    <a:pt x="663" y="413"/>
                  </a:cubicBezTo>
                  <a:cubicBezTo>
                    <a:pt x="669" y="403"/>
                    <a:pt x="673" y="391"/>
                    <a:pt x="682" y="384"/>
                  </a:cubicBezTo>
                  <a:cubicBezTo>
                    <a:pt x="690" y="378"/>
                    <a:pt x="704" y="382"/>
                    <a:pt x="711" y="375"/>
                  </a:cubicBezTo>
                  <a:cubicBezTo>
                    <a:pt x="718" y="368"/>
                    <a:pt x="715" y="355"/>
                    <a:pt x="720" y="346"/>
                  </a:cubicBezTo>
                  <a:cubicBezTo>
                    <a:pt x="736" y="320"/>
                    <a:pt x="763" y="295"/>
                    <a:pt x="788" y="279"/>
                  </a:cubicBezTo>
                  <a:cubicBezTo>
                    <a:pt x="797" y="252"/>
                    <a:pt x="796" y="244"/>
                    <a:pt x="816" y="221"/>
                  </a:cubicBezTo>
                  <a:cubicBezTo>
                    <a:pt x="831" y="204"/>
                    <a:pt x="864" y="173"/>
                    <a:pt x="864" y="173"/>
                  </a:cubicBezTo>
                  <a:cubicBezTo>
                    <a:pt x="881" y="122"/>
                    <a:pt x="868" y="153"/>
                    <a:pt x="912" y="87"/>
                  </a:cubicBezTo>
                  <a:cubicBezTo>
                    <a:pt x="956" y="21"/>
                    <a:pt x="900" y="80"/>
                    <a:pt x="932" y="48"/>
                  </a:cubicBezTo>
                </a:path>
              </a:pathLst>
            </a:custGeom>
            <a:solidFill>
              <a:srgbClr val="FFFF00"/>
            </a:solidFill>
            <a:ln w="76200" cmpd="sng">
              <a:solidFill>
                <a:srgbClr val="0099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715" name="Oval 43"/>
            <p:cNvSpPr>
              <a:spLocks noChangeArrowheads="1"/>
            </p:cNvSpPr>
            <p:nvPr/>
          </p:nvSpPr>
          <p:spPr bwMode="auto">
            <a:xfrm>
              <a:off x="4196" y="1616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16" name="Oval 44"/>
            <p:cNvSpPr>
              <a:spLocks noChangeArrowheads="1"/>
            </p:cNvSpPr>
            <p:nvPr/>
          </p:nvSpPr>
          <p:spPr bwMode="auto">
            <a:xfrm>
              <a:off x="4060" y="1344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17" name="Oval 45"/>
            <p:cNvSpPr>
              <a:spLocks noChangeArrowheads="1"/>
            </p:cNvSpPr>
            <p:nvPr/>
          </p:nvSpPr>
          <p:spPr bwMode="auto">
            <a:xfrm>
              <a:off x="3924" y="1525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18" name="Oval 46"/>
            <p:cNvSpPr>
              <a:spLocks noChangeArrowheads="1"/>
            </p:cNvSpPr>
            <p:nvPr/>
          </p:nvSpPr>
          <p:spPr bwMode="auto">
            <a:xfrm>
              <a:off x="3561" y="2433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19" name="Oval 47"/>
            <p:cNvSpPr>
              <a:spLocks noChangeArrowheads="1"/>
            </p:cNvSpPr>
            <p:nvPr/>
          </p:nvSpPr>
          <p:spPr bwMode="auto">
            <a:xfrm>
              <a:off x="3969" y="2704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20" name="Oval 48"/>
            <p:cNvSpPr>
              <a:spLocks noChangeArrowheads="1"/>
            </p:cNvSpPr>
            <p:nvPr/>
          </p:nvSpPr>
          <p:spPr bwMode="auto">
            <a:xfrm>
              <a:off x="4105" y="2387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21" name="Rectangle 49"/>
            <p:cNvSpPr>
              <a:spLocks noChangeArrowheads="1"/>
            </p:cNvSpPr>
            <p:nvPr/>
          </p:nvSpPr>
          <p:spPr bwMode="auto">
            <a:xfrm>
              <a:off x="3889" y="2341"/>
              <a:ext cx="90" cy="3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22" name="Rectangle 50"/>
            <p:cNvSpPr>
              <a:spLocks noChangeArrowheads="1"/>
            </p:cNvSpPr>
            <p:nvPr/>
          </p:nvSpPr>
          <p:spPr bwMode="auto">
            <a:xfrm>
              <a:off x="4251" y="2478"/>
              <a:ext cx="90" cy="3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23" name="Rectangle 51"/>
            <p:cNvSpPr>
              <a:spLocks noChangeArrowheads="1"/>
            </p:cNvSpPr>
            <p:nvPr/>
          </p:nvSpPr>
          <p:spPr bwMode="auto">
            <a:xfrm>
              <a:off x="4257" y="2976"/>
              <a:ext cx="90" cy="3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24" name="Rectangle 52"/>
            <p:cNvSpPr>
              <a:spLocks noChangeArrowheads="1"/>
            </p:cNvSpPr>
            <p:nvPr/>
          </p:nvSpPr>
          <p:spPr bwMode="auto">
            <a:xfrm>
              <a:off x="3899" y="3102"/>
              <a:ext cx="90" cy="31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25" name="Line 53"/>
            <p:cNvSpPr>
              <a:spLocks noChangeShapeType="1"/>
            </p:cNvSpPr>
            <p:nvPr/>
          </p:nvSpPr>
          <p:spPr bwMode="auto">
            <a:xfrm>
              <a:off x="3964" y="1738"/>
              <a:ext cx="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726" name="Line 54"/>
            <p:cNvSpPr>
              <a:spLocks noChangeShapeType="1"/>
            </p:cNvSpPr>
            <p:nvPr/>
          </p:nvSpPr>
          <p:spPr bwMode="auto">
            <a:xfrm>
              <a:off x="4241" y="1798"/>
              <a:ext cx="0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727" name="Line 55"/>
            <p:cNvSpPr>
              <a:spLocks noChangeShapeType="1"/>
            </p:cNvSpPr>
            <p:nvPr/>
          </p:nvSpPr>
          <p:spPr bwMode="auto">
            <a:xfrm>
              <a:off x="4105" y="1526"/>
              <a:ext cx="0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728" name="Oval 56"/>
            <p:cNvSpPr>
              <a:spLocks noChangeArrowheads="1"/>
            </p:cNvSpPr>
            <p:nvPr/>
          </p:nvSpPr>
          <p:spPr bwMode="auto">
            <a:xfrm>
              <a:off x="3924" y="2069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29" name="Oval 57"/>
            <p:cNvSpPr>
              <a:spLocks noChangeArrowheads="1"/>
            </p:cNvSpPr>
            <p:nvPr/>
          </p:nvSpPr>
          <p:spPr bwMode="auto">
            <a:xfrm>
              <a:off x="4060" y="2070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30" name="Oval 58"/>
            <p:cNvSpPr>
              <a:spLocks noChangeArrowheads="1"/>
            </p:cNvSpPr>
            <p:nvPr/>
          </p:nvSpPr>
          <p:spPr bwMode="auto">
            <a:xfrm>
              <a:off x="4196" y="2115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31" name="Text Box 59"/>
            <p:cNvSpPr txBox="1">
              <a:spLocks noChangeArrowheads="1"/>
            </p:cNvSpPr>
            <p:nvPr/>
          </p:nvSpPr>
          <p:spPr bwMode="auto">
            <a:xfrm>
              <a:off x="4558" y="572"/>
              <a:ext cx="81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800"/>
                <a:t>glucose</a:t>
              </a:r>
            </a:p>
          </p:txBody>
        </p:sp>
        <p:cxnSp>
          <p:nvCxnSpPr>
            <p:cNvPr id="28732" name="AutoShape 60"/>
            <p:cNvCxnSpPr>
              <a:cxnSpLocks noChangeShapeType="1"/>
              <a:stCxn id="28731" idx="1"/>
              <a:endCxn id="28716" idx="7"/>
            </p:cNvCxnSpPr>
            <p:nvPr/>
          </p:nvCxnSpPr>
          <p:spPr bwMode="auto">
            <a:xfrm rot="10800000" flipV="1">
              <a:off x="4138" y="736"/>
              <a:ext cx="420" cy="628"/>
            </a:xfrm>
            <a:prstGeom prst="bentConnector2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aphicFrame>
          <p:nvGraphicFramePr>
            <p:cNvPr id="28733" name="Object 61"/>
            <p:cNvGraphicFramePr>
              <a:graphicFrameLocks noChangeAspect="1"/>
            </p:cNvGraphicFramePr>
            <p:nvPr/>
          </p:nvGraphicFramePr>
          <p:xfrm>
            <a:off x="5148" y="119"/>
            <a:ext cx="435" cy="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D ChemSketch 2.0" r:id="rId4" imgW="1328760" imgH="1261800" progId="ACD.ChemSketch.20">
                    <p:embed/>
                  </p:oleObj>
                </mc:Choice>
                <mc:Fallback>
                  <p:oleObj name="ACD ChemSketch 2.0" r:id="rId4" imgW="1328760" imgH="1261800" progId="ACD.ChemSketch.2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8" y="119"/>
                          <a:ext cx="435" cy="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CC99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734" name="Oval 62"/>
            <p:cNvSpPr>
              <a:spLocks noChangeArrowheads="1"/>
            </p:cNvSpPr>
            <p:nvPr/>
          </p:nvSpPr>
          <p:spPr bwMode="auto">
            <a:xfrm>
              <a:off x="4514" y="2569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35" name="Oval 63"/>
            <p:cNvSpPr>
              <a:spLocks noChangeArrowheads="1"/>
            </p:cNvSpPr>
            <p:nvPr/>
          </p:nvSpPr>
          <p:spPr bwMode="auto">
            <a:xfrm>
              <a:off x="3561" y="3204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28736" name="AutoShape 64"/>
            <p:cNvCxnSpPr>
              <a:cxnSpLocks noChangeShapeType="1"/>
            </p:cNvCxnSpPr>
            <p:nvPr/>
          </p:nvCxnSpPr>
          <p:spPr bwMode="auto">
            <a:xfrm rot="5400000">
              <a:off x="3652" y="2206"/>
              <a:ext cx="318" cy="317"/>
            </a:xfrm>
            <a:prstGeom prst="curvedConnector3">
              <a:avLst>
                <a:gd name="adj1" fmla="val 10754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37" name="AutoShape 65"/>
            <p:cNvCxnSpPr>
              <a:cxnSpLocks noChangeShapeType="1"/>
              <a:stCxn id="28730" idx="4"/>
              <a:endCxn id="28734" idx="4"/>
            </p:cNvCxnSpPr>
            <p:nvPr/>
          </p:nvCxnSpPr>
          <p:spPr bwMode="auto">
            <a:xfrm rot="16200000" flipH="1">
              <a:off x="4174" y="2320"/>
              <a:ext cx="454" cy="318"/>
            </a:xfrm>
            <a:prstGeom prst="curvedConnector3">
              <a:avLst>
                <a:gd name="adj1" fmla="val 9757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738" name="AutoShape 66"/>
            <p:cNvCxnSpPr>
              <a:cxnSpLocks noChangeShapeType="1"/>
              <a:endCxn id="28735" idx="5"/>
            </p:cNvCxnSpPr>
            <p:nvPr/>
          </p:nvCxnSpPr>
          <p:spPr bwMode="auto">
            <a:xfrm rot="5400000">
              <a:off x="3314" y="2531"/>
              <a:ext cx="1115" cy="466"/>
            </a:xfrm>
            <a:prstGeom prst="curvedConnector3">
              <a:avLst>
                <a:gd name="adj1" fmla="val 101704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739" name="Text Box 67"/>
            <p:cNvSpPr txBox="1">
              <a:spLocks noChangeArrowheads="1"/>
            </p:cNvSpPr>
            <p:nvPr/>
          </p:nvSpPr>
          <p:spPr bwMode="auto">
            <a:xfrm>
              <a:off x="4513" y="2100"/>
              <a:ext cx="104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pt-BR" altLang="pt-BR" sz="1600"/>
                <a:t>Transportadores</a:t>
              </a:r>
            </a:p>
          </p:txBody>
        </p:sp>
        <p:sp>
          <p:nvSpPr>
            <p:cNvPr id="28740" name="Text Box 68"/>
            <p:cNvSpPr txBox="1">
              <a:spLocks noChangeArrowheads="1"/>
            </p:cNvSpPr>
            <p:nvPr/>
          </p:nvSpPr>
          <p:spPr bwMode="auto">
            <a:xfrm>
              <a:off x="4503" y="2659"/>
              <a:ext cx="125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000"/>
                <a:t>Saturação dos</a:t>
              </a:r>
            </a:p>
            <a:p>
              <a:pPr algn="ctr"/>
              <a:r>
                <a:rPr lang="pt-BR" altLang="pt-BR" sz="2000"/>
                <a:t> transportadores</a:t>
              </a:r>
            </a:p>
          </p:txBody>
        </p:sp>
        <p:sp>
          <p:nvSpPr>
            <p:cNvPr id="28741" name="Oval 69"/>
            <p:cNvSpPr>
              <a:spLocks noChangeArrowheads="1"/>
            </p:cNvSpPr>
            <p:nvPr/>
          </p:nvSpPr>
          <p:spPr bwMode="auto">
            <a:xfrm>
              <a:off x="4286" y="1434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42" name="Oval 70"/>
            <p:cNvSpPr>
              <a:spLocks noChangeArrowheads="1"/>
            </p:cNvSpPr>
            <p:nvPr/>
          </p:nvSpPr>
          <p:spPr bwMode="auto">
            <a:xfrm>
              <a:off x="4150" y="1525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43" name="Oval 71"/>
            <p:cNvSpPr>
              <a:spLocks noChangeArrowheads="1"/>
            </p:cNvSpPr>
            <p:nvPr/>
          </p:nvSpPr>
          <p:spPr bwMode="auto">
            <a:xfrm>
              <a:off x="3787" y="1480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44" name="Oval 72"/>
            <p:cNvSpPr>
              <a:spLocks noChangeArrowheads="1"/>
            </p:cNvSpPr>
            <p:nvPr/>
          </p:nvSpPr>
          <p:spPr bwMode="auto">
            <a:xfrm>
              <a:off x="4014" y="1706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45" name="Oval 73"/>
            <p:cNvSpPr>
              <a:spLocks noChangeArrowheads="1"/>
            </p:cNvSpPr>
            <p:nvPr/>
          </p:nvSpPr>
          <p:spPr bwMode="auto">
            <a:xfrm>
              <a:off x="4332" y="1570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46" name="Oval 74"/>
            <p:cNvSpPr>
              <a:spLocks noChangeArrowheads="1"/>
            </p:cNvSpPr>
            <p:nvPr/>
          </p:nvSpPr>
          <p:spPr bwMode="auto">
            <a:xfrm>
              <a:off x="4150" y="1842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47" name="Oval 75"/>
            <p:cNvSpPr>
              <a:spLocks noChangeArrowheads="1"/>
            </p:cNvSpPr>
            <p:nvPr/>
          </p:nvSpPr>
          <p:spPr bwMode="auto">
            <a:xfrm>
              <a:off x="3923" y="1298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48" name="Oval 76"/>
            <p:cNvSpPr>
              <a:spLocks noChangeArrowheads="1"/>
            </p:cNvSpPr>
            <p:nvPr/>
          </p:nvSpPr>
          <p:spPr bwMode="auto">
            <a:xfrm>
              <a:off x="4422" y="1344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49" name="Text Box 77"/>
            <p:cNvSpPr txBox="1">
              <a:spLocks noChangeArrowheads="1"/>
            </p:cNvSpPr>
            <p:nvPr/>
          </p:nvSpPr>
          <p:spPr bwMode="auto">
            <a:xfrm>
              <a:off x="3198" y="935"/>
              <a:ext cx="1088" cy="25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000"/>
                <a:t>Hiperglicemia</a:t>
              </a:r>
            </a:p>
          </p:txBody>
        </p:sp>
        <p:sp>
          <p:nvSpPr>
            <p:cNvPr id="28750" name="Oval 78"/>
            <p:cNvSpPr>
              <a:spLocks noChangeArrowheads="1"/>
            </p:cNvSpPr>
            <p:nvPr/>
          </p:nvSpPr>
          <p:spPr bwMode="auto">
            <a:xfrm>
              <a:off x="4105" y="2840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1" name="Oval 79"/>
            <p:cNvSpPr>
              <a:spLocks noChangeArrowheads="1"/>
            </p:cNvSpPr>
            <p:nvPr/>
          </p:nvSpPr>
          <p:spPr bwMode="auto">
            <a:xfrm>
              <a:off x="4150" y="3022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2" name="Oval 80"/>
            <p:cNvSpPr>
              <a:spLocks noChangeArrowheads="1"/>
            </p:cNvSpPr>
            <p:nvPr/>
          </p:nvSpPr>
          <p:spPr bwMode="auto">
            <a:xfrm>
              <a:off x="3923" y="2886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cxnSp>
          <p:nvCxnSpPr>
            <p:cNvPr id="28753" name="AutoShape 81"/>
            <p:cNvCxnSpPr>
              <a:cxnSpLocks noChangeShapeType="1"/>
              <a:stCxn id="28751" idx="4"/>
            </p:cNvCxnSpPr>
            <p:nvPr/>
          </p:nvCxnSpPr>
          <p:spPr bwMode="auto">
            <a:xfrm rot="5400000" flipH="1" flipV="1">
              <a:off x="4332" y="2977"/>
              <a:ext cx="46" cy="317"/>
            </a:xfrm>
            <a:prstGeom prst="bentConnector4">
              <a:avLst>
                <a:gd name="adj1" fmla="val -145653"/>
                <a:gd name="adj2" fmla="val 570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8754" name="Oval 82"/>
            <p:cNvSpPr>
              <a:spLocks noChangeArrowheads="1"/>
            </p:cNvSpPr>
            <p:nvPr/>
          </p:nvSpPr>
          <p:spPr bwMode="auto">
            <a:xfrm>
              <a:off x="4241" y="2976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5" name="Oval 83"/>
            <p:cNvSpPr>
              <a:spLocks noChangeArrowheads="1"/>
            </p:cNvSpPr>
            <p:nvPr/>
          </p:nvSpPr>
          <p:spPr bwMode="auto">
            <a:xfrm>
              <a:off x="4513" y="3067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6" name="Oval 84"/>
            <p:cNvSpPr>
              <a:spLocks noChangeArrowheads="1"/>
            </p:cNvSpPr>
            <p:nvPr/>
          </p:nvSpPr>
          <p:spPr bwMode="auto">
            <a:xfrm>
              <a:off x="4059" y="3249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7" name="Oval 85"/>
            <p:cNvSpPr>
              <a:spLocks noChangeArrowheads="1"/>
            </p:cNvSpPr>
            <p:nvPr/>
          </p:nvSpPr>
          <p:spPr bwMode="auto">
            <a:xfrm>
              <a:off x="4195" y="3385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8" name="Oval 86"/>
            <p:cNvSpPr>
              <a:spLocks noChangeArrowheads="1"/>
            </p:cNvSpPr>
            <p:nvPr/>
          </p:nvSpPr>
          <p:spPr bwMode="auto">
            <a:xfrm>
              <a:off x="3969" y="3475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59" name="Oval 87"/>
            <p:cNvSpPr>
              <a:spLocks noChangeArrowheads="1"/>
            </p:cNvSpPr>
            <p:nvPr/>
          </p:nvSpPr>
          <p:spPr bwMode="auto">
            <a:xfrm>
              <a:off x="4150" y="3566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60" name="Oval 88"/>
            <p:cNvSpPr>
              <a:spLocks noChangeArrowheads="1"/>
            </p:cNvSpPr>
            <p:nvPr/>
          </p:nvSpPr>
          <p:spPr bwMode="auto">
            <a:xfrm>
              <a:off x="4014" y="2341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61" name="Oval 89"/>
            <p:cNvSpPr>
              <a:spLocks noChangeArrowheads="1"/>
            </p:cNvSpPr>
            <p:nvPr/>
          </p:nvSpPr>
          <p:spPr bwMode="auto">
            <a:xfrm>
              <a:off x="4105" y="2659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62" name="Oval 90"/>
            <p:cNvSpPr>
              <a:spLocks noChangeArrowheads="1"/>
            </p:cNvSpPr>
            <p:nvPr/>
          </p:nvSpPr>
          <p:spPr bwMode="auto">
            <a:xfrm>
              <a:off x="4241" y="2795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63" name="Oval 91"/>
            <p:cNvSpPr>
              <a:spLocks noChangeArrowheads="1"/>
            </p:cNvSpPr>
            <p:nvPr/>
          </p:nvSpPr>
          <p:spPr bwMode="auto">
            <a:xfrm>
              <a:off x="3969" y="3612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64" name="Oval 92"/>
            <p:cNvSpPr>
              <a:spLocks noChangeArrowheads="1"/>
            </p:cNvSpPr>
            <p:nvPr/>
          </p:nvSpPr>
          <p:spPr bwMode="auto">
            <a:xfrm>
              <a:off x="4105" y="3702"/>
              <a:ext cx="91" cy="137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8765" name="Text Box 93" descr="Pergaminho"/>
          <p:cNvSpPr txBox="1">
            <a:spLocks noChangeArrowheads="1"/>
          </p:cNvSpPr>
          <p:nvPr/>
        </p:nvSpPr>
        <p:spPr bwMode="auto">
          <a:xfrm>
            <a:off x="3059113" y="1989138"/>
            <a:ext cx="2520950" cy="10668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/>
              <a:t>Limiar Renal</a:t>
            </a:r>
          </a:p>
          <a:p>
            <a:pPr algn="ctr"/>
            <a:r>
              <a:rPr lang="pt-BR" altLang="pt-BR"/>
              <a:t>~180 mg/dL</a:t>
            </a:r>
          </a:p>
        </p:txBody>
      </p:sp>
      <p:grpSp>
        <p:nvGrpSpPr>
          <p:cNvPr id="28766" name="Group 94"/>
          <p:cNvGrpSpPr>
            <a:grpSpLocks/>
          </p:cNvGrpSpPr>
          <p:nvPr/>
        </p:nvGrpSpPr>
        <p:grpSpPr bwMode="auto">
          <a:xfrm>
            <a:off x="4572000" y="4221163"/>
            <a:ext cx="1655763" cy="1008062"/>
            <a:chOff x="2880" y="2659"/>
            <a:chExt cx="1043" cy="635"/>
          </a:xfrm>
        </p:grpSpPr>
        <p:sp>
          <p:nvSpPr>
            <p:cNvPr id="28767" name="WordArt 95"/>
            <p:cNvSpPr>
              <a:spLocks noChangeArrowheads="1" noChangeShapeType="1" noTextEdit="1"/>
            </p:cNvSpPr>
            <p:nvPr/>
          </p:nvSpPr>
          <p:spPr bwMode="auto">
            <a:xfrm>
              <a:off x="3089" y="2982"/>
              <a:ext cx="150" cy="31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pt-BR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9900"/>
                  </a:solidFill>
                  <a:latin typeface="Arial Black" panose="020B0A04020102020204" pitchFamily="34" charset="0"/>
                </a:rPr>
                <a:t>2</a:t>
              </a:r>
            </a:p>
          </p:txBody>
        </p:sp>
        <p:grpSp>
          <p:nvGrpSpPr>
            <p:cNvPr id="28768" name="Group 96"/>
            <p:cNvGrpSpPr>
              <a:grpSpLocks/>
            </p:cNvGrpSpPr>
            <p:nvPr/>
          </p:nvGrpSpPr>
          <p:grpSpPr bwMode="auto">
            <a:xfrm>
              <a:off x="2880" y="2659"/>
              <a:ext cx="1043" cy="567"/>
              <a:chOff x="2880" y="2659"/>
              <a:chExt cx="1043" cy="567"/>
            </a:xfrm>
          </p:grpSpPr>
          <p:sp>
            <p:nvSpPr>
              <p:cNvPr id="28769" name="WordArt 97"/>
              <p:cNvSpPr>
                <a:spLocks noChangeArrowheads="1" noChangeShapeType="1" noTextEdit="1"/>
              </p:cNvSpPr>
              <p:nvPr/>
            </p:nvSpPr>
            <p:spPr bwMode="auto">
              <a:xfrm>
                <a:off x="2880" y="2818"/>
                <a:ext cx="576" cy="408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/>
                <a:r>
                  <a:rPr lang="pt-BR" sz="3600" kern="10"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solidFill>
                      <a:srgbClr val="009900"/>
                    </a:solidFill>
                    <a:latin typeface="Arial Black" panose="020B0A04020102020204" pitchFamily="34" charset="0"/>
                  </a:rPr>
                  <a:t>H O</a:t>
                </a:r>
              </a:p>
            </p:txBody>
          </p:sp>
          <p:sp>
            <p:nvSpPr>
              <p:cNvPr id="28770" name="AutoShape 98"/>
              <p:cNvSpPr>
                <a:spLocks noChangeArrowheads="1"/>
              </p:cNvSpPr>
              <p:nvPr/>
            </p:nvSpPr>
            <p:spPr bwMode="auto">
              <a:xfrm>
                <a:off x="3243" y="2659"/>
                <a:ext cx="680" cy="181"/>
              </a:xfrm>
              <a:prstGeom prst="curvedDownArrow">
                <a:avLst>
                  <a:gd name="adj1" fmla="val 75138"/>
                  <a:gd name="adj2" fmla="val 150276"/>
                  <a:gd name="adj3" fmla="val 33333"/>
                </a:avLst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</p:grpSp>
      <p:grpSp>
        <p:nvGrpSpPr>
          <p:cNvPr id="28771" name="Group 99"/>
          <p:cNvGrpSpPr>
            <a:grpSpLocks/>
          </p:cNvGrpSpPr>
          <p:nvPr/>
        </p:nvGrpSpPr>
        <p:grpSpPr bwMode="auto">
          <a:xfrm>
            <a:off x="3708400" y="5911850"/>
            <a:ext cx="5435600" cy="946150"/>
            <a:chOff x="2336" y="3724"/>
            <a:chExt cx="3424" cy="596"/>
          </a:xfrm>
        </p:grpSpPr>
        <p:sp>
          <p:nvSpPr>
            <p:cNvPr id="28772" name="Text Box 100"/>
            <p:cNvSpPr txBox="1">
              <a:spLocks noChangeArrowheads="1"/>
            </p:cNvSpPr>
            <p:nvPr/>
          </p:nvSpPr>
          <p:spPr bwMode="auto">
            <a:xfrm>
              <a:off x="2336" y="3793"/>
              <a:ext cx="1518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2400"/>
                <a:t>Diurese osmótica</a:t>
              </a:r>
            </a:p>
            <a:p>
              <a:r>
                <a:rPr lang="pt-BR" altLang="pt-BR" sz="2400"/>
                <a:t>(perda de H</a:t>
              </a:r>
              <a:r>
                <a:rPr lang="pt-BR" altLang="pt-BR" sz="2400" baseline="-25000"/>
                <a:t>2</a:t>
              </a:r>
              <a:r>
                <a:rPr lang="pt-BR" altLang="pt-BR" sz="2400"/>
                <a:t>O)</a:t>
              </a:r>
            </a:p>
          </p:txBody>
        </p:sp>
        <p:sp>
          <p:nvSpPr>
            <p:cNvPr id="28773" name="Text Box 101"/>
            <p:cNvSpPr txBox="1">
              <a:spLocks noChangeArrowheads="1"/>
            </p:cNvSpPr>
            <p:nvPr/>
          </p:nvSpPr>
          <p:spPr bwMode="auto">
            <a:xfrm>
              <a:off x="3792" y="3724"/>
              <a:ext cx="1968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pt-BR" altLang="pt-BR" sz="2800"/>
                <a:t>Glicosúria</a:t>
              </a:r>
            </a:p>
            <a:p>
              <a:pPr algn="ctr"/>
              <a:r>
                <a:rPr lang="pt-BR" altLang="pt-BR" sz="2800"/>
                <a:t>Perda de eletrólitos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640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774" y="-99983"/>
            <a:ext cx="3286126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>
                <a:solidFill>
                  <a:srgbClr val="1014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Sintomas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7596188" y="6661150"/>
            <a:ext cx="16303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pt-BR" sz="1100">
                <a:latin typeface="Arial" panose="020B0604020202020204" pitchFamily="34" charset="0"/>
              </a:rPr>
              <a:t>Clinical Diabetes, 2007</a:t>
            </a:r>
            <a:endParaRPr lang="en-US" altLang="pt-BR" sz="1100">
              <a:latin typeface="Arial" panose="020B0604020202020204" pitchFamily="34" charset="0"/>
            </a:endParaRPr>
          </a:p>
        </p:txBody>
      </p:sp>
      <p:pic>
        <p:nvPicPr>
          <p:cNvPr id="26628" name="Picture 2" descr="http://www.zanco.com.br/Imagens_paginas/art-sa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258763"/>
            <a:ext cx="5888037" cy="6338887"/>
          </a:xfrm>
          <a:noFill/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350" y="171450"/>
            <a:ext cx="8813800" cy="4546600"/>
            <a:chOff x="4" y="108"/>
            <a:chExt cx="5552" cy="2864"/>
          </a:xfrm>
        </p:grpSpPr>
        <p:grpSp>
          <p:nvGrpSpPr>
            <p:cNvPr id="26630" name="Group 9"/>
            <p:cNvGrpSpPr>
              <a:grpSpLocks/>
            </p:cNvGrpSpPr>
            <p:nvPr/>
          </p:nvGrpSpPr>
          <p:grpSpPr bwMode="auto">
            <a:xfrm>
              <a:off x="2980" y="108"/>
              <a:ext cx="2576" cy="2762"/>
              <a:chOff x="2980" y="108"/>
              <a:chExt cx="2576" cy="2762"/>
            </a:xfrm>
          </p:grpSpPr>
          <p:sp>
            <p:nvSpPr>
              <p:cNvPr id="15373" name="Oval 6"/>
              <p:cNvSpPr>
                <a:spLocks noChangeArrowheads="1"/>
              </p:cNvSpPr>
              <p:nvPr/>
            </p:nvSpPr>
            <p:spPr bwMode="auto">
              <a:xfrm>
                <a:off x="2980" y="108"/>
                <a:ext cx="1299" cy="144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pt-BR" altLang="pt-BR" sz="1800"/>
              </a:p>
            </p:txBody>
          </p:sp>
          <p:sp>
            <p:nvSpPr>
              <p:cNvPr id="26646" name="Oval 8"/>
              <p:cNvSpPr>
                <a:spLocks noChangeArrowheads="1"/>
              </p:cNvSpPr>
              <p:nvPr/>
            </p:nvSpPr>
            <p:spPr bwMode="auto">
              <a:xfrm>
                <a:off x="4286" y="1480"/>
                <a:ext cx="1270" cy="139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pt-BR" altLang="pt-BR" sz="1800"/>
              </a:p>
            </p:txBody>
          </p:sp>
        </p:grpSp>
        <p:grpSp>
          <p:nvGrpSpPr>
            <p:cNvPr id="26631" name="Group 17"/>
            <p:cNvGrpSpPr>
              <a:grpSpLocks/>
            </p:cNvGrpSpPr>
            <p:nvPr/>
          </p:nvGrpSpPr>
          <p:grpSpPr bwMode="auto">
            <a:xfrm>
              <a:off x="4" y="119"/>
              <a:ext cx="5552" cy="2853"/>
              <a:chOff x="4" y="119"/>
              <a:chExt cx="5552" cy="2853"/>
            </a:xfrm>
          </p:grpSpPr>
          <p:grpSp>
            <p:nvGrpSpPr>
              <p:cNvPr id="26632" name="Group 11"/>
              <p:cNvGrpSpPr>
                <a:grpSpLocks/>
              </p:cNvGrpSpPr>
              <p:nvPr/>
            </p:nvGrpSpPr>
            <p:grpSpPr bwMode="auto">
              <a:xfrm>
                <a:off x="1791" y="119"/>
                <a:ext cx="3765" cy="2751"/>
                <a:chOff x="1791" y="119"/>
                <a:chExt cx="3765" cy="2751"/>
              </a:xfrm>
            </p:grpSpPr>
            <p:sp>
              <p:nvSpPr>
                <p:cNvPr id="15370" name="Oval 12"/>
                <p:cNvSpPr>
                  <a:spLocks noChangeArrowheads="1"/>
                </p:cNvSpPr>
                <p:nvPr/>
              </p:nvSpPr>
              <p:spPr bwMode="auto">
                <a:xfrm>
                  <a:off x="1791" y="119"/>
                  <a:ext cx="1180" cy="1361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/>
                </a:p>
              </p:txBody>
            </p:sp>
            <p:sp>
              <p:nvSpPr>
                <p:cNvPr id="15371" name="Oval 14"/>
                <p:cNvSpPr>
                  <a:spLocks noChangeArrowheads="1"/>
                </p:cNvSpPr>
                <p:nvPr/>
              </p:nvSpPr>
              <p:spPr bwMode="auto">
                <a:xfrm>
                  <a:off x="1807" y="1488"/>
                  <a:ext cx="1187" cy="1331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/>
                </a:p>
              </p:txBody>
            </p:sp>
            <p:sp>
              <p:nvSpPr>
                <p:cNvPr id="15372" name="Oval 15"/>
                <p:cNvSpPr>
                  <a:spLocks noChangeArrowheads="1"/>
                </p:cNvSpPr>
                <p:nvPr/>
              </p:nvSpPr>
              <p:spPr bwMode="auto">
                <a:xfrm>
                  <a:off x="4286" y="1480"/>
                  <a:ext cx="1270" cy="1390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pt-BR" altLang="pt-BR" sz="1800"/>
                </a:p>
              </p:txBody>
            </p:sp>
          </p:grpSp>
          <p:sp>
            <p:nvSpPr>
              <p:cNvPr id="26633" name="Text Box 16"/>
              <p:cNvSpPr txBox="1">
                <a:spLocks noChangeArrowheads="1"/>
              </p:cNvSpPr>
              <p:nvPr/>
            </p:nvSpPr>
            <p:spPr bwMode="auto">
              <a:xfrm>
                <a:off x="4" y="2681"/>
                <a:ext cx="191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pt-BR" altLang="pt-BR" sz="24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Sintomas clássicos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157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88640"/>
            <a:ext cx="8501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Sinais e Sintomas Associados ao Diabetes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07504" y="980728"/>
            <a:ext cx="4566044" cy="5112568"/>
            <a:chOff x="251520" y="1196752"/>
            <a:chExt cx="4566044" cy="5112568"/>
          </a:xfrm>
        </p:grpSpPr>
        <p:sp>
          <p:nvSpPr>
            <p:cNvPr id="4" name="Retângulo de cantos arredondados 3"/>
            <p:cNvSpPr/>
            <p:nvPr/>
          </p:nvSpPr>
          <p:spPr>
            <a:xfrm>
              <a:off x="251520" y="1196752"/>
              <a:ext cx="4566044" cy="511256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1367835" y="1340768"/>
              <a:ext cx="19800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600" b="1" dirty="0"/>
                <a:t>Clássicos</a:t>
              </a:r>
            </a:p>
          </p:txBody>
        </p:sp>
        <p:sp>
          <p:nvSpPr>
            <p:cNvPr id="6" name="CaixaDeTexto 5"/>
            <p:cNvSpPr txBox="1"/>
            <p:nvPr/>
          </p:nvSpPr>
          <p:spPr>
            <a:xfrm>
              <a:off x="845002" y="2204864"/>
              <a:ext cx="39725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/>
                <a:t>Poliúria </a:t>
              </a:r>
              <a:r>
                <a:rPr lang="pt-BR" sz="1600" b="1" dirty="0"/>
                <a:t>(volume urinário elevado)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845002" y="3014954"/>
              <a:ext cx="32127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 err="1"/>
                <a:t>Polidipsia</a:t>
              </a:r>
              <a:r>
                <a:rPr lang="pt-BR" sz="3200" b="1" dirty="0"/>
                <a:t> </a:t>
              </a:r>
              <a:r>
                <a:rPr lang="pt-BR" sz="1600" b="1" dirty="0"/>
                <a:t>(sede intensa)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845002" y="3825044"/>
              <a:ext cx="30877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 err="1"/>
                <a:t>Polifagia</a:t>
              </a:r>
              <a:r>
                <a:rPr lang="pt-BR" sz="3200" b="1" dirty="0"/>
                <a:t> </a:t>
              </a:r>
              <a:r>
                <a:rPr lang="pt-BR" sz="1600" b="1" dirty="0"/>
                <a:t>(fome intensa)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845002" y="4635134"/>
              <a:ext cx="36455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/>
                <a:t>Perda de Peso </a:t>
              </a:r>
              <a:r>
                <a:rPr lang="pt-BR" b="1" dirty="0"/>
                <a:t>(rápida)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845002" y="5445224"/>
              <a:ext cx="23855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3200" b="1" dirty="0"/>
                <a:t>Cetoacidose </a:t>
              </a:r>
            </a:p>
          </p:txBody>
        </p:sp>
        <p:cxnSp>
          <p:nvCxnSpPr>
            <p:cNvPr id="11" name="Conector reto 10"/>
            <p:cNvCxnSpPr/>
            <p:nvPr/>
          </p:nvCxnSpPr>
          <p:spPr>
            <a:xfrm>
              <a:off x="467544" y="1987099"/>
              <a:ext cx="424847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tângulo de cantos arredondados 11"/>
          <p:cNvSpPr/>
          <p:nvPr/>
        </p:nvSpPr>
        <p:spPr>
          <a:xfrm>
            <a:off x="4716016" y="980728"/>
            <a:ext cx="4139952" cy="51328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5933719" y="1196752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/>
              <a:t>Gerais</a:t>
            </a:r>
          </a:p>
        </p:txBody>
      </p:sp>
      <p:cxnSp>
        <p:nvCxnSpPr>
          <p:cNvPr id="14" name="Conector reto 13"/>
          <p:cNvCxnSpPr/>
          <p:nvPr/>
        </p:nvCxnSpPr>
        <p:spPr>
          <a:xfrm>
            <a:off x="4901284" y="1844824"/>
            <a:ext cx="374928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/>
          <p:cNvSpPr txBox="1"/>
          <p:nvPr/>
        </p:nvSpPr>
        <p:spPr>
          <a:xfrm>
            <a:off x="4901284" y="1833354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Obesidade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901284" y="2856854"/>
            <a:ext cx="381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Visão dupla ou borrada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901284" y="3368604"/>
            <a:ext cx="3676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Infecções </a:t>
            </a:r>
            <a:r>
              <a:rPr lang="pt-BR" b="1" dirty="0"/>
              <a:t>(pele, </a:t>
            </a:r>
            <a:r>
              <a:rPr lang="pt-BR" b="1" dirty="0" err="1"/>
              <a:t>vulvovaginite</a:t>
            </a:r>
            <a:r>
              <a:rPr lang="pt-BR" b="1" dirty="0"/>
              <a:t>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901284" y="4330549"/>
            <a:ext cx="14013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Prurido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901284" y="4842299"/>
            <a:ext cx="349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Neuropatia periférica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901284" y="5354052"/>
            <a:ext cx="2937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Fraqueza e fadiga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901284" y="2345104"/>
            <a:ext cx="2762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Enurese noturna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115616" y="6237312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DM tipo 1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5875890" y="6228601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DM tipo 2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5868144" y="5877272"/>
            <a:ext cx="2048959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txBody>
          <a:bodyPr wrap="none" rtlCol="0">
            <a:spAutoFit/>
          </a:bodyPr>
          <a:lstStyle/>
          <a:p>
            <a:r>
              <a:rPr lang="pt-BR" sz="2400" b="1" dirty="0"/>
              <a:t>Assintomático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901284" y="3880354"/>
            <a:ext cx="4033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Feridas de difícil cicatrização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69093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04800" y="120650"/>
            <a:ext cx="8382000" cy="13858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002060"/>
                </a:solidFill>
                <a:latin typeface="Times New Roman" pitchFamily="18" charset="0"/>
              </a:rPr>
              <a:t>CLASSIFICAÇÃO ETIOLÓGICA DO </a:t>
            </a:r>
          </a:p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600" b="1" i="1" dirty="0">
                <a:solidFill>
                  <a:srgbClr val="002060"/>
                </a:solidFill>
                <a:latin typeface="Times New Roman" pitchFamily="18" charset="0"/>
              </a:rPr>
              <a:t>DIABETES MELLITUS   </a:t>
            </a:r>
          </a:p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200" b="1" i="1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pt-BR" sz="1200" b="1" dirty="0">
                <a:solidFill>
                  <a:srgbClr val="000000"/>
                </a:solidFill>
                <a:latin typeface="Times New Roman" pitchFamily="18" charset="0"/>
              </a:rPr>
              <a:t>adaptado de  Diabetes </a:t>
            </a:r>
            <a:r>
              <a:rPr lang="pt-BR" sz="1200" b="1" dirty="0" err="1">
                <a:solidFill>
                  <a:srgbClr val="000000"/>
                </a:solidFill>
                <a:latin typeface="Times New Roman" pitchFamily="18" charset="0"/>
              </a:rPr>
              <a:t>Care</a:t>
            </a:r>
            <a:r>
              <a:rPr lang="pt-BR" sz="1200" b="1" dirty="0">
                <a:solidFill>
                  <a:srgbClr val="000000"/>
                </a:solidFill>
                <a:latin typeface="Times New Roman" pitchFamily="18" charset="0"/>
              </a:rPr>
              <a:t>, v. 37,Supp 1, 2023)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76250" y="1782763"/>
            <a:ext cx="62293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latin typeface="Times New Roman" pitchFamily="18" charset="0"/>
              </a:rPr>
              <a:t>1 - </a:t>
            </a:r>
            <a:r>
              <a:rPr lang="pt-BR" sz="3200" b="1" dirty="0">
                <a:solidFill>
                  <a:srgbClr val="000000"/>
                </a:solidFill>
                <a:latin typeface="Times New Roman" pitchFamily="18" charset="0"/>
              </a:rPr>
              <a:t>Diabetes Tipo 1  </a:t>
            </a:r>
            <a:r>
              <a:rPr lang="pt-BR" sz="2400" b="1" dirty="0">
                <a:solidFill>
                  <a:srgbClr val="000000"/>
                </a:solidFill>
                <a:latin typeface="Times New Roman" pitchFamily="18" charset="0"/>
              </a:rPr>
              <a:t>A. </a:t>
            </a:r>
            <a:r>
              <a:rPr lang="pt-BR" sz="2400" b="1" dirty="0" err="1">
                <a:solidFill>
                  <a:srgbClr val="000000"/>
                </a:solidFill>
                <a:latin typeface="Times New Roman" pitchFamily="18" charset="0"/>
              </a:rPr>
              <a:t>Imunomediado</a:t>
            </a:r>
            <a:endParaRPr lang="pt-BR" sz="2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latin typeface="Times New Roman" pitchFamily="18" charset="0"/>
              </a:rPr>
              <a:t>				     B. Idiopático</a:t>
            </a:r>
            <a:r>
              <a:rPr lang="pt-BR" sz="2800" b="1" dirty="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endParaRPr lang="pt-BR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76250" y="2697163"/>
            <a:ext cx="645795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71500" defTabSz="7620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defTabSz="7620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defTabSz="7620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286000" defTabSz="7620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7432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2004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657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1148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latin typeface="Times New Roman" pitchFamily="18" charset="0"/>
              </a:rPr>
              <a:t>2 - </a:t>
            </a:r>
            <a:r>
              <a:rPr lang="pt-BR" sz="3200" b="1" dirty="0">
                <a:solidFill>
                  <a:srgbClr val="000000"/>
                </a:solidFill>
                <a:latin typeface="Times New Roman" pitchFamily="18" charset="0"/>
              </a:rPr>
              <a:t>Diabetes</a:t>
            </a:r>
            <a:r>
              <a:rPr lang="pt-BR" sz="2800" b="1" dirty="0">
                <a:solidFill>
                  <a:srgbClr val="000000"/>
                </a:solidFill>
                <a:latin typeface="Times New Roman" pitchFamily="18" charset="0"/>
              </a:rPr>
              <a:t> Tipo 2 </a:t>
            </a:r>
            <a:r>
              <a:rPr lang="pt-BR" sz="1400" b="1" dirty="0">
                <a:solidFill>
                  <a:srgbClr val="000000"/>
                </a:solidFill>
                <a:latin typeface="Times New Roman" pitchFamily="18" charset="0"/>
              </a:rPr>
              <a:t>(resistência à insulina com relativa 					deficiência secretória da insulina)</a:t>
            </a:r>
            <a:endParaRPr lang="pt-BR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268439" y="4395787"/>
            <a:ext cx="6624638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latin typeface="Times New Roman" pitchFamily="18" charset="0"/>
              </a:rPr>
              <a:t>4</a:t>
            </a:r>
            <a:r>
              <a:rPr lang="pt-BR" sz="2800" b="1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pt-BR" sz="3200" b="1" dirty="0">
                <a:solidFill>
                  <a:srgbClr val="000000"/>
                </a:solidFill>
                <a:latin typeface="Times New Roman" pitchFamily="18" charset="0"/>
              </a:rPr>
              <a:t>Outros Tipos Específicos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latin typeface="Times New Roman" pitchFamily="18" charset="0"/>
              </a:rPr>
              <a:t>	</a:t>
            </a:r>
            <a:r>
              <a:rPr lang="pt-BR" sz="1400" b="1" dirty="0">
                <a:solidFill>
                  <a:srgbClr val="000000"/>
                </a:solidFill>
                <a:latin typeface="Times New Roman" pitchFamily="18" charset="0"/>
              </a:rPr>
              <a:t>A - Defeitos genéticos na função das células beta  (MODY ) 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latin typeface="Times New Roman" pitchFamily="18" charset="0"/>
              </a:rPr>
              <a:t>	B - Defeitos genéticos na ação da insulina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latin typeface="Times New Roman" pitchFamily="18" charset="0"/>
              </a:rPr>
              <a:t>	C - Doenças do pâncreas exócrino 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latin typeface="Times New Roman" pitchFamily="18" charset="0"/>
              </a:rPr>
              <a:t>	D - Endocrinopatias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latin typeface="Times New Roman" pitchFamily="18" charset="0"/>
              </a:rPr>
              <a:t>	E - Induzido por Drogas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latin typeface="Times New Roman" pitchFamily="18" charset="0"/>
              </a:rPr>
              <a:t>	F - Infecções 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latin typeface="Times New Roman" pitchFamily="18" charset="0"/>
              </a:rPr>
              <a:t>	G - Formas  Incomuns de Diabetes </a:t>
            </a:r>
            <a:r>
              <a:rPr lang="pt-BR" sz="1400" b="1" dirty="0" err="1">
                <a:solidFill>
                  <a:srgbClr val="000000"/>
                </a:solidFill>
                <a:latin typeface="Times New Roman" pitchFamily="18" charset="0"/>
              </a:rPr>
              <a:t>Imunomediado</a:t>
            </a:r>
            <a:r>
              <a:rPr lang="pt-BR" sz="1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400" b="1" dirty="0">
                <a:solidFill>
                  <a:srgbClr val="000000"/>
                </a:solidFill>
                <a:latin typeface="Times New Roman" pitchFamily="18" charset="0"/>
              </a:rPr>
              <a:t>	H - Outras Síndromes Genéticas Algumas Vezes Associadas  ao Diabetes 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451338" y="3542479"/>
            <a:ext cx="5757863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00"/>
                </a:solidFill>
                <a:latin typeface="Times New Roman" pitchFamily="18" charset="0"/>
              </a:rPr>
              <a:t>3 - </a:t>
            </a:r>
            <a:r>
              <a:rPr lang="pt-BR" sz="3200" b="1" dirty="0">
                <a:solidFill>
                  <a:srgbClr val="000000"/>
                </a:solidFill>
                <a:latin typeface="Times New Roman" pitchFamily="18" charset="0"/>
              </a:rPr>
              <a:t>Diabetes Gestacional </a:t>
            </a:r>
            <a:r>
              <a:rPr lang="pt-BR" sz="2800" b="1" dirty="0">
                <a:solidFill>
                  <a:srgbClr val="000000"/>
                </a:solidFill>
                <a:latin typeface="Times New Roman" pitchFamily="18" charset="0"/>
              </a:rPr>
              <a:t>(DMG)</a:t>
            </a:r>
          </a:p>
        </p:txBody>
      </p:sp>
      <p:grpSp>
        <p:nvGrpSpPr>
          <p:cNvPr id="5131" name="Group 11"/>
          <p:cNvGrpSpPr>
            <a:grpSpLocks/>
          </p:cNvGrpSpPr>
          <p:nvPr/>
        </p:nvGrpSpPr>
        <p:grpSpPr bwMode="auto">
          <a:xfrm>
            <a:off x="6858002" y="1203325"/>
            <a:ext cx="1828800" cy="5502275"/>
            <a:chOff x="4320" y="758"/>
            <a:chExt cx="1152" cy="3466"/>
          </a:xfrm>
        </p:grpSpPr>
        <p:sp>
          <p:nvSpPr>
            <p:cNvPr id="5132" name="AutoShape 12"/>
            <p:cNvSpPr>
              <a:spLocks noChangeArrowheads="1"/>
            </p:cNvSpPr>
            <p:nvPr/>
          </p:nvSpPr>
          <p:spPr bwMode="auto">
            <a:xfrm>
              <a:off x="4320" y="816"/>
              <a:ext cx="1152" cy="340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CCFFFF"/>
                </a:gs>
                <a:gs pos="50000">
                  <a:srgbClr val="CCFFFF">
                    <a:gamma/>
                    <a:tint val="0"/>
                    <a:invGamma/>
                  </a:srgbClr>
                </a:gs>
                <a:gs pos="100000">
                  <a:srgbClr val="CC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33" name="Text Box 13"/>
            <p:cNvSpPr txBox="1">
              <a:spLocks noChangeArrowheads="1"/>
            </p:cNvSpPr>
            <p:nvPr/>
          </p:nvSpPr>
          <p:spPr bwMode="auto">
            <a:xfrm>
              <a:off x="4359" y="2200"/>
              <a:ext cx="1017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2800" b="1" dirty="0">
                  <a:solidFill>
                    <a:srgbClr val="000000"/>
                  </a:solidFill>
                  <a:latin typeface="Times New Roman" pitchFamily="18" charset="0"/>
                </a:rPr>
                <a:t>~4-25%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2000" b="1" dirty="0">
                  <a:solidFill>
                    <a:srgbClr val="000000"/>
                  </a:solidFill>
                  <a:latin typeface="Times New Roman" pitchFamily="18" charset="0"/>
                </a:rPr>
                <a:t>das gestações</a:t>
              </a:r>
            </a:p>
          </p:txBody>
        </p:sp>
        <p:sp>
          <p:nvSpPr>
            <p:cNvPr id="5134" name="Text Box 14"/>
            <p:cNvSpPr txBox="1">
              <a:spLocks noChangeArrowheads="1"/>
            </p:cNvSpPr>
            <p:nvPr/>
          </p:nvSpPr>
          <p:spPr bwMode="auto">
            <a:xfrm>
              <a:off x="4527" y="1182"/>
              <a:ext cx="641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2800" b="1" dirty="0">
                  <a:solidFill>
                    <a:srgbClr val="000000"/>
                  </a:solidFill>
                  <a:latin typeface="Times New Roman" pitchFamily="18" charset="0"/>
                </a:rPr>
                <a:t>&gt; 1%</a:t>
              </a:r>
            </a:p>
          </p:txBody>
        </p:sp>
        <p:sp>
          <p:nvSpPr>
            <p:cNvPr id="5135" name="Text Box 15"/>
            <p:cNvSpPr txBox="1">
              <a:spLocks noChangeArrowheads="1"/>
            </p:cNvSpPr>
            <p:nvPr/>
          </p:nvSpPr>
          <p:spPr bwMode="auto">
            <a:xfrm>
              <a:off x="4368" y="1804"/>
              <a:ext cx="10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3600" b="1" dirty="0">
                  <a:solidFill>
                    <a:srgbClr val="FF0000"/>
                  </a:solidFill>
                  <a:latin typeface="Times New Roman" pitchFamily="18" charset="0"/>
                </a:rPr>
                <a:t>&gt; 95 %</a:t>
              </a:r>
            </a:p>
          </p:txBody>
        </p:sp>
        <p:sp>
          <p:nvSpPr>
            <p:cNvPr id="5136" name="Text Box 16"/>
            <p:cNvSpPr txBox="1">
              <a:spLocks noChangeArrowheads="1"/>
            </p:cNvSpPr>
            <p:nvPr/>
          </p:nvSpPr>
          <p:spPr bwMode="auto">
            <a:xfrm>
              <a:off x="4425" y="758"/>
              <a:ext cx="95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sz="2000" b="1">
                  <a:solidFill>
                    <a:srgbClr val="000000"/>
                  </a:solidFill>
                  <a:latin typeface="Times New Roman" pitchFamily="18" charset="0"/>
                </a:rPr>
                <a:t>Freqüências</a:t>
              </a: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8A76DBEB-D14C-4BDB-A9DF-8F0642A05A0E}"/>
              </a:ext>
            </a:extLst>
          </p:cNvPr>
          <p:cNvSpPr/>
          <p:nvPr/>
        </p:nvSpPr>
        <p:spPr>
          <a:xfrm rot="10800000" flipH="1" flipV="1">
            <a:off x="6804248" y="5241973"/>
            <a:ext cx="20013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3502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0"/>
            <a:ext cx="4392488" cy="684203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771" y="6369673"/>
            <a:ext cx="2073750" cy="46866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228184" y="256490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002060"/>
                </a:solidFill>
              </a:rPr>
              <a:t>Diretrizes da Sociedade Brasileira de Diabetes (SBD)</a:t>
            </a:r>
          </a:p>
          <a:p>
            <a:pPr algn="ctr"/>
            <a:r>
              <a:rPr lang="pt-BR" b="1" dirty="0">
                <a:solidFill>
                  <a:srgbClr val="002060"/>
                </a:solidFill>
              </a:rPr>
              <a:t>2013-2014</a:t>
            </a:r>
          </a:p>
        </p:txBody>
      </p:sp>
      <p:sp>
        <p:nvSpPr>
          <p:cNvPr id="5" name="Retângulo 4"/>
          <p:cNvSpPr/>
          <p:nvPr/>
        </p:nvSpPr>
        <p:spPr bwMode="auto">
          <a:xfrm>
            <a:off x="323528" y="188640"/>
            <a:ext cx="2196244" cy="2304256"/>
          </a:xfrm>
          <a:prstGeom prst="rect">
            <a:avLst/>
          </a:pr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20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ilverstaruk.org/wp-content/uploads/2014/02/typ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2" y="53527"/>
            <a:ext cx="4032448" cy="310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http://3.bp.blogspot.com/_71yDyQ11c-k/TNDTw_PegiI/AAAAAAAAAHw/IThTLSD5MJg/s1600/Diabetes+Awareness+Ribb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68960"/>
            <a:ext cx="3444974" cy="344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media.stickyj.com/product/WC10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791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http://rlv.zcache.com/diabetes_medical_alert_silver_rod_snakes_pins-rfa76ec66c2dd4529b30f72ddf41be8fc_x7j3i_8byvr_5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627155"/>
            <a:ext cx="2860576" cy="286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876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2.bp.blogspot.com/-2tj3TRkbfME/T-fh_cxexnI/AAAAAAAAASg/V5QlGfr5pdc/s1600/12086254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464496" cy="497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http://www.adexo.pt/imagens/sindrome_metaboli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664"/>
            <a:ext cx="3483841" cy="36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ncrypted-tbn0.gstatic.com/images?q=tbn:ANd9GcSWAUVGrwsyguOs1bAtklsz9ydOptzoTF92qTRMR2N3ilSFRUU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47" y="188640"/>
            <a:ext cx="6437313" cy="64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367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>
            <a:spLocks noChangeArrowheads="1"/>
          </p:cNvSpPr>
          <p:nvPr/>
        </p:nvSpPr>
        <p:spPr bwMode="auto">
          <a:xfrm>
            <a:off x="2356686" y="5889466"/>
            <a:ext cx="4405373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4000" b="1" i="1" dirty="0">
                <a:solidFill>
                  <a:srgbClr val="000000"/>
                </a:solidFill>
              </a:rPr>
              <a:t>Diabetes mellitus</a:t>
            </a: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2843808" y="838460"/>
            <a:ext cx="3621504" cy="461665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55000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1"/>
            <a:tileRect/>
          </a:gra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>
                <a:solidFill>
                  <a:srgbClr val="000000"/>
                </a:solidFill>
              </a:rPr>
              <a:t>Predisposição genética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5415745" y="1423874"/>
            <a:ext cx="3552576" cy="1200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</a:rPr>
              <a:t>Fatores ambientais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</a:rPr>
              <a:t>Estilo de vida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</a:rPr>
              <a:t>(sobrepeso/obesidade)</a:t>
            </a:r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1105742" y="5230941"/>
            <a:ext cx="226215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000000"/>
                </a:solidFill>
              </a:rPr>
              <a:t>DM tipo 1</a:t>
            </a:r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6259677" y="5230941"/>
            <a:ext cx="22621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3600" b="1" dirty="0">
                <a:solidFill>
                  <a:srgbClr val="000000"/>
                </a:solidFill>
              </a:rPr>
              <a:t>DM tipo 2</a:t>
            </a: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114639" y="1562388"/>
            <a:ext cx="3858749" cy="830997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</a:rPr>
              <a:t>Agressão autoimune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</a:rPr>
              <a:t>(vírus, inflamação, outro)</a:t>
            </a:r>
          </a:p>
        </p:txBody>
      </p:sp>
      <p:sp>
        <p:nvSpPr>
          <p:cNvPr id="9" name="CaixaDeTexto 9"/>
          <p:cNvSpPr txBox="1">
            <a:spLocks noChangeArrowheads="1"/>
          </p:cNvSpPr>
          <p:nvPr/>
        </p:nvSpPr>
        <p:spPr bwMode="auto">
          <a:xfrm>
            <a:off x="2627784" y="2823319"/>
            <a:ext cx="3807453" cy="461665"/>
          </a:xfrm>
          <a:prstGeom prst="rect">
            <a:avLst/>
          </a:prstGeom>
          <a:solidFill>
            <a:srgbClr val="FFFF0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</a:rPr>
              <a:t>Fatores  não conhecidos</a:t>
            </a:r>
          </a:p>
        </p:txBody>
      </p:sp>
      <p:sp>
        <p:nvSpPr>
          <p:cNvPr id="10" name="CaixaDeTexto 10"/>
          <p:cNvSpPr txBox="1">
            <a:spLocks noChangeArrowheads="1"/>
          </p:cNvSpPr>
          <p:nvPr/>
        </p:nvSpPr>
        <p:spPr bwMode="auto">
          <a:xfrm>
            <a:off x="599268" y="3551040"/>
            <a:ext cx="3645811" cy="156966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</a:rPr>
              <a:t>Destruição células beta pancreáticas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</a:rPr>
              <a:t>Insulina: Deficiência ou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</a:rPr>
              <a:t>Ausência absoluta</a:t>
            </a:r>
          </a:p>
        </p:txBody>
      </p:sp>
      <p:sp>
        <p:nvSpPr>
          <p:cNvPr id="11" name="CaixaDeTexto 11"/>
          <p:cNvSpPr txBox="1">
            <a:spLocks noChangeArrowheads="1"/>
          </p:cNvSpPr>
          <p:nvPr/>
        </p:nvSpPr>
        <p:spPr bwMode="auto">
          <a:xfrm>
            <a:off x="5827176" y="3551040"/>
            <a:ext cx="3414717" cy="1200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</a:rPr>
              <a:t>Insulina: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</a:rPr>
              <a:t>Resistência à ação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</a:rPr>
              <a:t>Redução na produção</a:t>
            </a:r>
          </a:p>
        </p:txBody>
      </p:sp>
      <p:cxnSp>
        <p:nvCxnSpPr>
          <p:cNvPr id="12" name="Conector angulado 11"/>
          <p:cNvCxnSpPr>
            <a:stCxn id="4" idx="1"/>
            <a:endCxn id="8" idx="0"/>
          </p:cNvCxnSpPr>
          <p:nvPr/>
        </p:nvCxnSpPr>
        <p:spPr bwMode="auto">
          <a:xfrm rot="10800000" flipV="1">
            <a:off x="2044014" y="1069292"/>
            <a:ext cx="799794" cy="493095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angulado 12"/>
          <p:cNvCxnSpPr/>
          <p:nvPr/>
        </p:nvCxnSpPr>
        <p:spPr bwMode="auto">
          <a:xfrm>
            <a:off x="6465312" y="1069292"/>
            <a:ext cx="778297" cy="354582"/>
          </a:xfrm>
          <a:prstGeom prst="bentConnector3">
            <a:avLst>
              <a:gd name="adj1" fmla="val 88075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do 13"/>
          <p:cNvCxnSpPr>
            <a:stCxn id="8" idx="2"/>
            <a:endCxn id="9" idx="1"/>
          </p:cNvCxnSpPr>
          <p:nvPr/>
        </p:nvCxnSpPr>
        <p:spPr bwMode="auto">
          <a:xfrm rot="16200000" flipH="1">
            <a:off x="2005516" y="2431883"/>
            <a:ext cx="660767" cy="583770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do 14"/>
          <p:cNvCxnSpPr>
            <a:stCxn id="5" idx="2"/>
            <a:endCxn id="9" idx="3"/>
          </p:cNvCxnSpPr>
          <p:nvPr/>
        </p:nvCxnSpPr>
        <p:spPr bwMode="auto">
          <a:xfrm rot="5400000">
            <a:off x="6598661" y="2460779"/>
            <a:ext cx="429949" cy="756796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do 15"/>
          <p:cNvCxnSpPr>
            <a:stCxn id="9" idx="1"/>
            <a:endCxn id="10" idx="0"/>
          </p:cNvCxnSpPr>
          <p:nvPr/>
        </p:nvCxnSpPr>
        <p:spPr bwMode="auto">
          <a:xfrm rot="10800000" flipV="1">
            <a:off x="2422174" y="3054152"/>
            <a:ext cx="205610" cy="496888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do 16"/>
          <p:cNvCxnSpPr>
            <a:stCxn id="9" idx="3"/>
            <a:endCxn id="11" idx="0"/>
          </p:cNvCxnSpPr>
          <p:nvPr/>
        </p:nvCxnSpPr>
        <p:spPr bwMode="auto">
          <a:xfrm>
            <a:off x="6435237" y="3054152"/>
            <a:ext cx="1099298" cy="496888"/>
          </a:xfrm>
          <a:prstGeom prst="bent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em curva 17"/>
          <p:cNvCxnSpPr>
            <a:stCxn id="10" idx="2"/>
          </p:cNvCxnSpPr>
          <p:nvPr/>
        </p:nvCxnSpPr>
        <p:spPr bwMode="auto">
          <a:xfrm rot="5400000">
            <a:off x="2093945" y="5044985"/>
            <a:ext cx="252515" cy="403944"/>
          </a:xfrm>
          <a:prstGeom prst="curvedConnector2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em curva 18"/>
          <p:cNvCxnSpPr>
            <a:stCxn id="11" idx="2"/>
          </p:cNvCxnSpPr>
          <p:nvPr/>
        </p:nvCxnSpPr>
        <p:spPr bwMode="auto">
          <a:xfrm rot="5400000">
            <a:off x="7045317" y="4759545"/>
            <a:ext cx="497394" cy="481042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/>
          <p:cNvSpPr txBox="1"/>
          <p:nvPr/>
        </p:nvSpPr>
        <p:spPr>
          <a:xfrm>
            <a:off x="466255" y="156538"/>
            <a:ext cx="4679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rgbClr val="000099"/>
                </a:solidFill>
              </a:rPr>
              <a:t>Patofisiologia do Diabetes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508572" y="4907775"/>
            <a:ext cx="2709247" cy="954107"/>
          </a:xfrm>
          <a:prstGeom prst="rect">
            <a:avLst/>
          </a:prstGeom>
          <a:noFill/>
          <a:ln>
            <a:solidFill>
              <a:srgbClr val="D86F3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b="1" u="sng" dirty="0"/>
              <a:t>Diabetes 1,5</a:t>
            </a:r>
          </a:p>
          <a:p>
            <a:pPr algn="ctr"/>
            <a:r>
              <a:rPr lang="pt-BR" sz="1600" dirty="0"/>
              <a:t>(LADA, </a:t>
            </a:r>
            <a:r>
              <a:rPr lang="pt-BR" sz="1600" dirty="0" err="1"/>
              <a:t>latent</a:t>
            </a:r>
            <a:r>
              <a:rPr lang="pt-BR" sz="1600" dirty="0"/>
              <a:t> </a:t>
            </a:r>
            <a:r>
              <a:rPr lang="pt-BR" sz="1600" dirty="0" err="1"/>
              <a:t>autoimmune</a:t>
            </a:r>
            <a:r>
              <a:rPr lang="pt-BR" sz="1600" dirty="0"/>
              <a:t> diabetes in </a:t>
            </a:r>
            <a:r>
              <a:rPr lang="pt-BR" sz="1600" dirty="0" err="1"/>
              <a:t>adults</a:t>
            </a:r>
            <a:r>
              <a:rPr lang="pt-BR" sz="1600" dirty="0"/>
              <a:t>)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395536" y="980728"/>
            <a:ext cx="1272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&lt; 20 Anos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534535" y="908720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&gt;40 anos</a:t>
            </a:r>
          </a:p>
        </p:txBody>
      </p:sp>
      <p:sp>
        <p:nvSpPr>
          <p:cNvPr id="29" name="Texto explicativo retangular com cantos arredondados 28"/>
          <p:cNvSpPr/>
          <p:nvPr/>
        </p:nvSpPr>
        <p:spPr>
          <a:xfrm>
            <a:off x="-133125" y="46971"/>
            <a:ext cx="4704786" cy="2236846"/>
          </a:xfrm>
          <a:prstGeom prst="wedgeRoundRectCallout">
            <a:avLst>
              <a:gd name="adj1" fmla="val 46812"/>
              <a:gd name="adj2" fmla="val 68543"/>
              <a:gd name="adj3" fmla="val 1666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99"/>
                </a:solidFill>
              </a:rPr>
              <a:t>A patofisiologia do diabetes não é completamente conhecida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1200" b="1" dirty="0" err="1">
                <a:solidFill>
                  <a:srgbClr val="000099"/>
                </a:solidFill>
              </a:rPr>
              <a:t>Sacks</a:t>
            </a:r>
            <a:r>
              <a:rPr lang="pt-BR" sz="1200" b="1" dirty="0">
                <a:solidFill>
                  <a:srgbClr val="000099"/>
                </a:solidFill>
              </a:rPr>
              <a:t> et al. </a:t>
            </a:r>
            <a:r>
              <a:rPr lang="pt-BR" sz="1200" b="1" dirty="0" err="1">
                <a:solidFill>
                  <a:srgbClr val="000099"/>
                </a:solidFill>
              </a:rPr>
              <a:t>Clin</a:t>
            </a:r>
            <a:r>
              <a:rPr lang="pt-BR" sz="1200" b="1" dirty="0">
                <a:solidFill>
                  <a:srgbClr val="000099"/>
                </a:solidFill>
              </a:rPr>
              <a:t> </a:t>
            </a:r>
            <a:r>
              <a:rPr lang="pt-BR" sz="1200" b="1" dirty="0" err="1">
                <a:solidFill>
                  <a:srgbClr val="000099"/>
                </a:solidFill>
              </a:rPr>
              <a:t>Chem</a:t>
            </a:r>
            <a:r>
              <a:rPr lang="pt-BR" sz="1200" b="1" dirty="0">
                <a:solidFill>
                  <a:srgbClr val="000099"/>
                </a:solidFill>
              </a:rPr>
              <a:t> 2011.</a:t>
            </a:r>
            <a:endParaRPr lang="pt-BR" sz="9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5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2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2771800" y="44624"/>
            <a:ext cx="3531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SUMÁRIO</a:t>
            </a:r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83568" y="1124744"/>
            <a:ext cx="7988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pt-BR" sz="36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Definição e Classificação do Diabetes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683568" y="1772816"/>
            <a:ext cx="321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2. Classificação</a:t>
            </a:r>
            <a:endParaRPr lang="en-US" sz="3600" b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83568" y="2420888"/>
            <a:ext cx="560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Times New Roman" pitchFamily="18" charset="0"/>
                <a:cs typeface="Times New Roman" pitchFamily="18" charset="0"/>
              </a:rPr>
              <a:t>3. Diagnóstico Laboratorial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64171" y="4869160"/>
            <a:ext cx="3856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4. Diabetes</a:t>
            </a:r>
            <a:r>
              <a:rPr lang="pt-BR" sz="3600" b="1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futuro</a:t>
            </a:r>
            <a:endParaRPr lang="en-US" sz="3600" b="1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1979712" y="3164775"/>
            <a:ext cx="38613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>
                <a:latin typeface="Times New Roman" pitchFamily="18" charset="0"/>
                <a:cs typeface="Times New Roman" pitchFamily="18" charset="0"/>
              </a:rPr>
              <a:t>3.1 Biomarcadores</a:t>
            </a:r>
          </a:p>
          <a:p>
            <a:r>
              <a:rPr lang="pt-BR" sz="3600" b="1" dirty="0">
                <a:latin typeface="Times New Roman" pitchFamily="18" charset="0"/>
                <a:cs typeface="Times New Roman" pitchFamily="18" charset="0"/>
              </a:rPr>
              <a:t>3.2 Análise Crítica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1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5508104" y="4797152"/>
            <a:ext cx="3148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https://diretriz.diabetes.org.br/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276" y="1571981"/>
            <a:ext cx="4355976" cy="308580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220072" y="5445224"/>
            <a:ext cx="3281539" cy="646331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pt-BR" b="1" dirty="0"/>
              <a:t>Sociedade Brasileira de Diabetes</a:t>
            </a:r>
          </a:p>
          <a:p>
            <a:pPr algn="ctr"/>
            <a:r>
              <a:rPr lang="pt-BR" b="1" dirty="0"/>
              <a:t>SBD</a:t>
            </a:r>
          </a:p>
        </p:txBody>
      </p:sp>
      <p:sp>
        <p:nvSpPr>
          <p:cNvPr id="9" name="Retângulo 8"/>
          <p:cNvSpPr/>
          <p:nvPr/>
        </p:nvSpPr>
        <p:spPr>
          <a:xfrm>
            <a:off x="395536" y="6091555"/>
            <a:ext cx="3707904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Sociedade Americana de Diabetes, ADA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59844" y="116632"/>
            <a:ext cx="4213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Diretrizes em Diabetes recomendadas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299ECA0-EDE7-42F5-9438-467E62B46D5C}"/>
              </a:ext>
            </a:extLst>
          </p:cNvPr>
          <p:cNvSpPr/>
          <p:nvPr/>
        </p:nvSpPr>
        <p:spPr>
          <a:xfrm>
            <a:off x="6156176" y="498989"/>
            <a:ext cx="15888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2023</a:t>
            </a:r>
          </a:p>
          <a:p>
            <a:pPr algn="ctr"/>
            <a:endParaRPr lang="pt-B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D2C9E1E-8845-343C-FE90-EAC79E34F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4624"/>
            <a:ext cx="2921553" cy="5016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0656C9FA-A562-4A5E-830A-69D190D04EE4}"/>
              </a:ext>
            </a:extLst>
          </p:cNvPr>
          <p:cNvSpPr txBox="1"/>
          <p:nvPr/>
        </p:nvSpPr>
        <p:spPr>
          <a:xfrm>
            <a:off x="179512" y="536180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https://diabetesjournals.org/care/issue/47/Supplement_1</a:t>
            </a:r>
          </a:p>
        </p:txBody>
      </p:sp>
    </p:spTree>
    <p:extLst>
      <p:ext uri="{BB962C8B-B14F-4D97-AF65-F5344CB8AC3E}">
        <p14:creationId xmlns:p14="http://schemas.microsoft.com/office/powerpoint/2010/main" val="26344423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79388" y="823913"/>
            <a:ext cx="8661400" cy="1076325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chemeClr val="bg1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9263" indent="-44926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7155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pt-BR" sz="3200" b="1" dirty="0" err="1">
                <a:solidFill>
                  <a:srgbClr val="000000"/>
                </a:solidFill>
                <a:latin typeface="Times New Roman" pitchFamily="18" charset="0"/>
              </a:rPr>
              <a:t>Hb</a:t>
            </a:r>
            <a:r>
              <a:rPr lang="pt-BR" sz="3200" b="1" dirty="0">
                <a:solidFill>
                  <a:srgbClr val="000000"/>
                </a:solidFill>
                <a:latin typeface="Times New Roman" pitchFamily="18" charset="0"/>
              </a:rPr>
              <a:t> A1C</a:t>
            </a:r>
            <a:r>
              <a:rPr lang="pt-BR" sz="3200" b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 6,5%.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		</a:t>
            </a:r>
            <a:r>
              <a:rPr lang="pt-BR" sz="2400" b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(ensaio certificado pelo NGSP e padronizado pelo DCCT)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47675" y="115888"/>
            <a:ext cx="80295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Critérios para o Diagnóstico do Diabetes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179388" y="2060575"/>
            <a:ext cx="8497887" cy="893763"/>
          </a:xfrm>
          <a:prstGeom prst="rect">
            <a:avLst/>
          </a:prstGeom>
          <a:solidFill>
            <a:srgbClr val="FFFFCC"/>
          </a:soli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>
                <a:solidFill>
                  <a:srgbClr val="000000"/>
                </a:solidFill>
                <a:latin typeface="Times New Roman" pitchFamily="18" charset="0"/>
              </a:rPr>
              <a:t>2. Glicemia em  jejum </a:t>
            </a:r>
            <a:r>
              <a:rPr lang="pt-BR" sz="32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 </a:t>
            </a:r>
            <a:r>
              <a:rPr lang="pt-BR" sz="3200" b="1">
                <a:solidFill>
                  <a:srgbClr val="000000"/>
                </a:solidFill>
                <a:latin typeface="Times New Roman" pitchFamily="18" charset="0"/>
              </a:rPr>
              <a:t> 126 mg/dL </a:t>
            </a:r>
            <a:r>
              <a:rPr lang="pt-BR" sz="2400" b="1">
                <a:solidFill>
                  <a:srgbClr val="000000"/>
                </a:solidFill>
                <a:latin typeface="Times New Roman" pitchFamily="18" charset="0"/>
              </a:rPr>
              <a:t>(7.0 mmol/L)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000" b="1">
                <a:solidFill>
                  <a:srgbClr val="000000"/>
                </a:solidFill>
                <a:latin typeface="Times New Roman" pitchFamily="18" charset="0"/>
              </a:rPr>
              <a:t>			(Jejum 8 horas sem ingesta calórica)</a:t>
            </a: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125413" y="5321300"/>
            <a:ext cx="8893175" cy="1563688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50000">
                <a:srgbClr val="FFCCFF">
                  <a:gamma/>
                  <a:tint val="18039"/>
                  <a:invGamma/>
                </a:srgbClr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marL="476250" indent="-476250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>
                <a:solidFill>
                  <a:srgbClr val="000000"/>
                </a:solidFill>
                <a:latin typeface="Times New Roman" pitchFamily="18" charset="0"/>
              </a:rPr>
              <a:t>4. Sintomas clássicos de hiperglicemia </a:t>
            </a:r>
          </a:p>
          <a:p>
            <a:pPr marL="476250" indent="-476250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>
                <a:solidFill>
                  <a:srgbClr val="000000"/>
                </a:solidFill>
                <a:latin typeface="Times New Roman" pitchFamily="18" charset="0"/>
              </a:rPr>
              <a:t>ou crise hiperglicêmica </a:t>
            </a:r>
          </a:p>
          <a:p>
            <a:pPr marL="476250" indent="-476250"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>
                <a:solidFill>
                  <a:srgbClr val="000000"/>
                </a:solidFill>
                <a:latin typeface="Times New Roman" pitchFamily="18" charset="0"/>
              </a:rPr>
              <a:t>com glicemia casual   </a:t>
            </a:r>
            <a:r>
              <a:rPr lang="pt-BR" sz="3200" b="1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 </a:t>
            </a:r>
            <a:r>
              <a:rPr lang="pt-BR" sz="3200" b="1">
                <a:solidFill>
                  <a:srgbClr val="000000"/>
                </a:solidFill>
                <a:latin typeface="Times New Roman" pitchFamily="18" charset="0"/>
              </a:rPr>
              <a:t>200 mg/dL </a:t>
            </a:r>
            <a:r>
              <a:rPr lang="pt-BR" sz="2000" b="1">
                <a:solidFill>
                  <a:srgbClr val="000000"/>
                </a:solidFill>
                <a:latin typeface="Times New Roman" pitchFamily="18" charset="0"/>
              </a:rPr>
              <a:t>(11.1 mmol/L)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179388" y="3284538"/>
            <a:ext cx="8964612" cy="863600"/>
          </a:xfrm>
          <a:prstGeom prst="rect">
            <a:avLst/>
          </a:prstGeom>
          <a:gradFill rotWithShape="0">
            <a:gsLst>
              <a:gs pos="0">
                <a:srgbClr val="CCFFFF"/>
              </a:gs>
              <a:gs pos="50000">
                <a:srgbClr val="CCFFFF">
                  <a:gamma/>
                  <a:tint val="0"/>
                  <a:invGamma/>
                </a:srgbClr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rgbClr val="99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0000"/>
                </a:solidFill>
                <a:latin typeface="Times New Roman" pitchFamily="18" charset="0"/>
              </a:rPr>
              <a:t>3. TOTG (75g) com 2 horas </a:t>
            </a:r>
            <a:r>
              <a:rPr lang="pt-BR" sz="3200" b="1" dirty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</a:t>
            </a:r>
            <a:r>
              <a:rPr lang="pt-BR" sz="3200" b="1" dirty="0">
                <a:solidFill>
                  <a:srgbClr val="000000"/>
                </a:solidFill>
                <a:latin typeface="Times New Roman" pitchFamily="18" charset="0"/>
              </a:rPr>
              <a:t> 200 mg/</a:t>
            </a:r>
            <a:r>
              <a:rPr lang="pt-BR" sz="3200" b="1" dirty="0" err="1">
                <a:solidFill>
                  <a:srgbClr val="000000"/>
                </a:solidFill>
                <a:latin typeface="Times New Roman" pitchFamily="18" charset="0"/>
              </a:rPr>
              <a:t>dL</a:t>
            </a:r>
            <a:r>
              <a:rPr lang="pt-BR" sz="32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pt-BR" sz="2000" b="1" dirty="0">
                <a:solidFill>
                  <a:srgbClr val="000000"/>
                </a:solidFill>
                <a:latin typeface="Times New Roman" pitchFamily="18" charset="0"/>
              </a:rPr>
              <a:t>(11.1 </a:t>
            </a:r>
            <a:r>
              <a:rPr lang="pt-BR" b="1" dirty="0" err="1">
                <a:solidFill>
                  <a:srgbClr val="000000"/>
                </a:solidFill>
                <a:latin typeface="Times New Roman" pitchFamily="18" charset="0"/>
              </a:rPr>
              <a:t>mmol</a:t>
            </a:r>
            <a:r>
              <a:rPr lang="pt-BR" b="1" dirty="0">
                <a:solidFill>
                  <a:srgbClr val="000000"/>
                </a:solidFill>
                <a:latin typeface="Times New Roman" pitchFamily="18" charset="0"/>
              </a:rPr>
              <a:t>/L)</a:t>
            </a:r>
          </a:p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b="1" dirty="0">
                <a:solidFill>
                  <a:srgbClr val="000000"/>
                </a:solidFill>
                <a:latin typeface="Times New Roman" pitchFamily="18" charset="0"/>
              </a:rPr>
              <a:t>		(teste realizado segundo a WHO)</a:t>
            </a:r>
          </a:p>
        </p:txBody>
      </p:sp>
      <p:sp>
        <p:nvSpPr>
          <p:cNvPr id="21520" name="Text Box 16"/>
          <p:cNvSpPr txBox="1">
            <a:spLocks noChangeArrowheads="1"/>
          </p:cNvSpPr>
          <p:nvPr/>
        </p:nvSpPr>
        <p:spPr bwMode="auto">
          <a:xfrm>
            <a:off x="179388" y="4365625"/>
            <a:ext cx="88407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400" b="1" dirty="0">
                <a:solidFill>
                  <a:srgbClr val="000000"/>
                </a:solidFill>
                <a:latin typeface="Times New Roman" pitchFamily="18" charset="0"/>
              </a:rPr>
              <a:t>Na ausência de hiperglicemia inequívoca os critérios 1-3 deverão ser confirmados pela repetição do teste</a:t>
            </a: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4572000" y="549275"/>
            <a:ext cx="18004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>
                <a:solidFill>
                  <a:srgbClr val="000000"/>
                </a:solidFill>
                <a:latin typeface="Times New Roman" pitchFamily="18" charset="0"/>
              </a:rPr>
              <a:t>DIABETES CARE,  2023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6803955" y="559713"/>
            <a:ext cx="9060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>
                <a:solidFill>
                  <a:srgbClr val="000000"/>
                </a:solidFill>
                <a:latin typeface="Times New Roman" pitchFamily="18" charset="0"/>
              </a:rPr>
              <a:t>SBD,  2023</a:t>
            </a:r>
          </a:p>
        </p:txBody>
      </p:sp>
    </p:spTree>
    <p:extLst>
      <p:ext uri="{BB962C8B-B14F-4D97-AF65-F5344CB8AC3E}">
        <p14:creationId xmlns:p14="http://schemas.microsoft.com/office/powerpoint/2010/main" val="4409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  <p:bldP spid="21512" grpId="0" animBg="1" autoUpdateAnimBg="0"/>
      <p:bldP spid="21514" grpId="0" animBg="1" autoUpdateAnimBg="0"/>
      <p:bldP spid="21518" grpId="0" animBg="1" autoUpdateAnimBg="0"/>
      <p:bldP spid="215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093990" y="68263"/>
            <a:ext cx="764023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Categorias que aumentam o risco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Para o diabetes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pt-BR" sz="4000" b="1" u="sng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Pré</a:t>
            </a:r>
            <a:r>
              <a:rPr lang="pt-BR" sz="4000" b="1" u="sng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-diabetes</a:t>
            </a:r>
            <a:r>
              <a:rPr lang="pt-BR" sz="4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395288" y="2421284"/>
            <a:ext cx="7993062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4000" dirty="0">
                <a:solidFill>
                  <a:srgbClr val="000000"/>
                </a:solidFill>
              </a:rPr>
              <a:t>Glicemia de jejum 100 a 125 mg/</a:t>
            </a:r>
            <a:r>
              <a:rPr lang="pt-BR" sz="4000" dirty="0" err="1">
                <a:solidFill>
                  <a:srgbClr val="000000"/>
                </a:solidFill>
              </a:rPr>
              <a:t>dL</a:t>
            </a:r>
            <a:r>
              <a:rPr lang="pt-BR" dirty="0">
                <a:solidFill>
                  <a:srgbClr val="00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</a:rPr>
              <a:t>						</a:t>
            </a:r>
            <a:r>
              <a:rPr lang="pt-BR" sz="2000" dirty="0">
                <a:solidFill>
                  <a:srgbClr val="000000"/>
                </a:solidFill>
              </a:rPr>
              <a:t>(5.6 a 6.9 </a:t>
            </a:r>
            <a:r>
              <a:rPr lang="pt-BR" sz="2000" dirty="0" err="1">
                <a:solidFill>
                  <a:srgbClr val="000000"/>
                </a:solidFill>
              </a:rPr>
              <a:t>mmol</a:t>
            </a:r>
            <a:r>
              <a:rPr lang="pt-BR" sz="2000" dirty="0">
                <a:solidFill>
                  <a:srgbClr val="000000"/>
                </a:solidFill>
              </a:rPr>
              <a:t>/L)</a:t>
            </a:r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395288" y="3762722"/>
            <a:ext cx="80409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4000" dirty="0">
                <a:solidFill>
                  <a:srgbClr val="000000"/>
                </a:solidFill>
              </a:rPr>
              <a:t>2-h 75g glicemia 140 a 199 mg/</a:t>
            </a:r>
            <a:r>
              <a:rPr lang="pt-BR" sz="4000" dirty="0" err="1">
                <a:solidFill>
                  <a:srgbClr val="000000"/>
                </a:solidFill>
              </a:rPr>
              <a:t>dL</a:t>
            </a:r>
            <a:r>
              <a:rPr lang="pt-BR" dirty="0">
                <a:solidFill>
                  <a:srgbClr val="00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srgbClr val="000000"/>
                </a:solidFill>
              </a:rPr>
              <a:t>						</a:t>
            </a:r>
            <a:r>
              <a:rPr lang="pt-BR" sz="2000" dirty="0">
                <a:solidFill>
                  <a:srgbClr val="000000"/>
                </a:solidFill>
              </a:rPr>
              <a:t>(7.8 a 11.0 </a:t>
            </a:r>
            <a:r>
              <a:rPr lang="pt-BR" sz="2000" dirty="0" err="1">
                <a:solidFill>
                  <a:srgbClr val="000000"/>
                </a:solidFill>
              </a:rPr>
              <a:t>mmol</a:t>
            </a:r>
            <a:r>
              <a:rPr lang="pt-BR" sz="2000" dirty="0">
                <a:solidFill>
                  <a:srgbClr val="000000"/>
                </a:solidFill>
              </a:rPr>
              <a:t>/L)</a:t>
            </a: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395288" y="5175597"/>
            <a:ext cx="43894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pt-BR" sz="4000">
                <a:solidFill>
                  <a:srgbClr val="000000"/>
                </a:solidFill>
              </a:rPr>
              <a:t>Hb A1C 5,7 a 6,4%</a:t>
            </a:r>
          </a:p>
        </p:txBody>
      </p:sp>
      <p:sp>
        <p:nvSpPr>
          <p:cNvPr id="28679" name="Rectangle 10"/>
          <p:cNvSpPr>
            <a:spLocks noChangeArrowheads="1"/>
          </p:cNvSpPr>
          <p:nvPr/>
        </p:nvSpPr>
        <p:spPr bwMode="auto">
          <a:xfrm>
            <a:off x="6300192" y="6536377"/>
            <a:ext cx="265970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200" dirty="0">
                <a:solidFill>
                  <a:srgbClr val="000000"/>
                </a:solidFill>
                <a:latin typeface="Times New Roman" pitchFamily="18" charset="0"/>
              </a:rPr>
              <a:t>DIABETES CARE, v 36, </a:t>
            </a:r>
            <a:r>
              <a:rPr lang="pt-BR" sz="1200" dirty="0" err="1">
                <a:solidFill>
                  <a:srgbClr val="000000"/>
                </a:solidFill>
                <a:latin typeface="Times New Roman" pitchFamily="18" charset="0"/>
              </a:rPr>
              <a:t>Suppl</a:t>
            </a:r>
            <a:r>
              <a:rPr lang="pt-BR" sz="1200" dirty="0">
                <a:solidFill>
                  <a:srgbClr val="000000"/>
                </a:solidFill>
                <a:latin typeface="Times New Roman" pitchFamily="18" charset="0"/>
              </a:rPr>
              <a:t> 1, 2021</a:t>
            </a:r>
          </a:p>
        </p:txBody>
      </p:sp>
      <p:sp>
        <p:nvSpPr>
          <p:cNvPr id="3" name="Texto explicativo retangular com cantos arredondados 2"/>
          <p:cNvSpPr/>
          <p:nvPr/>
        </p:nvSpPr>
        <p:spPr bwMode="auto">
          <a:xfrm>
            <a:off x="179512" y="764704"/>
            <a:ext cx="2592288" cy="1656580"/>
          </a:xfrm>
          <a:prstGeom prst="wedgeRoundRectCallout">
            <a:avLst>
              <a:gd name="adj1" fmla="val 69031"/>
              <a:gd name="adj2" fmla="val 48462"/>
              <a:gd name="adj3" fmla="val 16667"/>
            </a:avLst>
          </a:prstGeom>
          <a:solidFill>
            <a:srgbClr val="FFFF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rPr>
              <a:t>Glicemia de jejum alterada</a:t>
            </a:r>
          </a:p>
        </p:txBody>
      </p:sp>
      <p:sp>
        <p:nvSpPr>
          <p:cNvPr id="4" name="Texto explicativo retangular com cantos arredondados 3"/>
          <p:cNvSpPr/>
          <p:nvPr/>
        </p:nvSpPr>
        <p:spPr bwMode="auto">
          <a:xfrm>
            <a:off x="6156176" y="4963051"/>
            <a:ext cx="2722063" cy="1573326"/>
          </a:xfrm>
          <a:prstGeom prst="wedgeRoundRectCallout">
            <a:avLst>
              <a:gd name="adj1" fmla="val -92417"/>
              <a:gd name="adj2" fmla="val -87278"/>
              <a:gd name="adj3" fmla="val 16667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rPr>
              <a:t>Tolerância</a:t>
            </a:r>
            <a:r>
              <a:rPr kumimoji="0" lang="pt-BR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charset="0"/>
              </a:rPr>
              <a:t> à glicose diminuída</a:t>
            </a:r>
            <a:endParaRPr kumimoji="0" lang="pt-BR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90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07504" y="1908121"/>
            <a:ext cx="28841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Glicemia jejum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647861" y="1908121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100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314093" y="1908121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126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07504" y="2691498"/>
            <a:ext cx="3147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Glicemia 2-h 75g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664684" y="2691498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140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335861" y="2691498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200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59904" y="4428401"/>
            <a:ext cx="205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HbA1C </a:t>
            </a:r>
            <a:r>
              <a:rPr lang="pt-BR" sz="2000" b="1" dirty="0"/>
              <a:t>(%)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817084" y="4428401"/>
            <a:ext cx="697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5,7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364088" y="4428401"/>
            <a:ext cx="697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6,5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0" y="116632"/>
            <a:ext cx="776366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Critérios para diagnóstico do diabetes </a:t>
            </a:r>
          </a:p>
          <a:p>
            <a:pPr algn="ctr"/>
            <a:r>
              <a:rPr lang="pt-BR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Resumo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323528" y="3483429"/>
            <a:ext cx="8162257" cy="999402"/>
            <a:chOff x="323528" y="3483429"/>
            <a:chExt cx="8162257" cy="999402"/>
          </a:xfrm>
        </p:grpSpPr>
        <p:sp>
          <p:nvSpPr>
            <p:cNvPr id="2" name="Retângulo 1"/>
            <p:cNvSpPr/>
            <p:nvPr/>
          </p:nvSpPr>
          <p:spPr>
            <a:xfrm>
              <a:off x="323528" y="3492377"/>
              <a:ext cx="3756384" cy="936024"/>
            </a:xfrm>
            <a:prstGeom prst="rect">
              <a:avLst/>
            </a:prstGeom>
            <a:gradFill flip="none" rotWithShape="1">
              <a:gsLst>
                <a:gs pos="0">
                  <a:srgbClr val="00FF00">
                    <a:shade val="30000"/>
                    <a:satMod val="115000"/>
                  </a:srgbClr>
                </a:gs>
                <a:gs pos="50000">
                  <a:srgbClr val="00FF00">
                    <a:shade val="67500"/>
                    <a:satMod val="115000"/>
                  </a:srgbClr>
                </a:gs>
                <a:gs pos="100000">
                  <a:srgbClr val="00FF0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dirty="0">
                  <a:solidFill>
                    <a:schemeClr val="bg1"/>
                  </a:solidFill>
                </a:rPr>
                <a:t>“</a:t>
              </a:r>
              <a:r>
                <a:rPr lang="pt-BR" sz="2400" b="1" dirty="0">
                  <a:solidFill>
                    <a:schemeClr val="bg1"/>
                  </a:solidFill>
                </a:rPr>
                <a:t>Normal”</a:t>
              </a:r>
            </a:p>
            <a:p>
              <a:pPr algn="ctr"/>
              <a:r>
                <a:rPr lang="pt-BR" sz="2400" b="1" dirty="0">
                  <a:solidFill>
                    <a:schemeClr val="bg1"/>
                  </a:solidFill>
                </a:rPr>
                <a:t>Baixo risco</a:t>
              </a:r>
            </a:p>
          </p:txBody>
        </p:sp>
        <p:sp>
          <p:nvSpPr>
            <p:cNvPr id="3" name="Retângulo 2"/>
            <p:cNvSpPr/>
            <p:nvPr/>
          </p:nvSpPr>
          <p:spPr>
            <a:xfrm>
              <a:off x="5689184" y="3492377"/>
              <a:ext cx="2022944" cy="93624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/>
                <a:t>Diabetes</a:t>
              </a:r>
            </a:p>
          </p:txBody>
        </p:sp>
        <p:sp>
          <p:nvSpPr>
            <p:cNvPr id="4" name="Triângulo isósceles 3"/>
            <p:cNvSpPr/>
            <p:nvPr/>
          </p:nvSpPr>
          <p:spPr>
            <a:xfrm rot="5400000">
              <a:off x="7628911" y="3571527"/>
              <a:ext cx="944971" cy="768776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4059816" y="3483430"/>
              <a:ext cx="1656184" cy="999401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 dirty="0">
                  <a:solidFill>
                    <a:schemeClr val="tx1"/>
                  </a:solidFill>
                </a:rPr>
                <a:t>Risco</a:t>
              </a: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4133462" y="4111324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/>
                <a:t>Pré</a:t>
              </a:r>
              <a:r>
                <a:rPr lang="pt-BR" b="1" dirty="0"/>
                <a:t>-diabetes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5835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AD3E546-5328-5E46-BF97-F49817DFE0D6}"/>
              </a:ext>
            </a:extLst>
          </p:cNvPr>
          <p:cNvSpPr/>
          <p:nvPr/>
        </p:nvSpPr>
        <p:spPr>
          <a:xfrm>
            <a:off x="3883349" y="2967335"/>
            <a:ext cx="13773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FIM</a:t>
            </a:r>
          </a:p>
        </p:txBody>
      </p:sp>
    </p:spTree>
    <p:extLst>
      <p:ext uri="{BB962C8B-B14F-4D97-AF65-F5344CB8AC3E}">
        <p14:creationId xmlns:p14="http://schemas.microsoft.com/office/powerpoint/2010/main" val="3298298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6287C77-0716-419B-8E5E-55376042B83F}"/>
              </a:ext>
            </a:extLst>
          </p:cNvPr>
          <p:cNvSpPr/>
          <p:nvPr/>
        </p:nvSpPr>
        <p:spPr>
          <a:xfrm>
            <a:off x="636467" y="188640"/>
            <a:ext cx="7871065" cy="144655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que vamos fazer no stand </a:t>
            </a:r>
          </a:p>
          <a:p>
            <a:pPr algn="ctr"/>
            <a:r>
              <a:rPr lang="pt-BR" sz="4400" b="1" cap="none" spc="0" dirty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“diabetes” no evento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2B7EAD4-815E-4A1B-953F-713FD1E55B27}"/>
              </a:ext>
            </a:extLst>
          </p:cNvPr>
          <p:cNvSpPr/>
          <p:nvPr/>
        </p:nvSpPr>
        <p:spPr>
          <a:xfrm>
            <a:off x="827584" y="2174330"/>
            <a:ext cx="6468438" cy="132343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914400" indent="-914400" algn="ctr">
              <a:buAutoNum type="arabicPeriod"/>
            </a:pPr>
            <a:r>
              <a:rPr lang="pt-BR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Medir glicemia digital </a:t>
            </a:r>
          </a:p>
          <a:p>
            <a:pPr algn="ctr"/>
            <a:r>
              <a:rPr lang="pt-BR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(ponta-de-dedo)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4781B86-9197-4C18-8E5A-E4C979CE7A21}"/>
              </a:ext>
            </a:extLst>
          </p:cNvPr>
          <p:cNvSpPr/>
          <p:nvPr/>
        </p:nvSpPr>
        <p:spPr>
          <a:xfrm>
            <a:off x="820958" y="3933056"/>
            <a:ext cx="7311617" cy="1938992"/>
          </a:xfrm>
          <a:prstGeom prst="rect">
            <a:avLst/>
          </a:prstGeom>
          <a:solidFill>
            <a:schemeClr val="accent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Realizar questionário </a:t>
            </a:r>
            <a:r>
              <a:rPr lang="pt-BR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para </a:t>
            </a:r>
          </a:p>
          <a:p>
            <a:pPr algn="ctr"/>
            <a:r>
              <a:rPr lang="pt-BR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avaliar </a:t>
            </a:r>
            <a:r>
              <a:rPr lang="pt-BR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risco para </a:t>
            </a:r>
          </a:p>
          <a:p>
            <a:pPr algn="ctr"/>
            <a:r>
              <a:rPr lang="pt-BR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diabetes tipo 2</a:t>
            </a:r>
          </a:p>
        </p:txBody>
      </p:sp>
    </p:spTree>
    <p:extLst>
      <p:ext uri="{BB962C8B-B14F-4D97-AF65-F5344CB8AC3E}">
        <p14:creationId xmlns:p14="http://schemas.microsoft.com/office/powerpoint/2010/main" val="1527751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504D86A-A921-499B-8D11-D8990FA82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60" t="18611" r="14361" b="17601"/>
          <a:stretch/>
        </p:blipFill>
        <p:spPr>
          <a:xfrm>
            <a:off x="146266" y="496251"/>
            <a:ext cx="3057583" cy="273630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7D78FBF-6BC4-4C85-810C-FEEC9447066E}"/>
              </a:ext>
            </a:extLst>
          </p:cNvPr>
          <p:cNvSpPr/>
          <p:nvPr/>
        </p:nvSpPr>
        <p:spPr>
          <a:xfrm>
            <a:off x="4522067" y="548680"/>
            <a:ext cx="441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Glicosímetro</a:t>
            </a:r>
            <a:endParaRPr lang="pt-BR" sz="5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9EA6EA0-5986-4C01-A540-A5DAFD5D045B}"/>
              </a:ext>
            </a:extLst>
          </p:cNvPr>
          <p:cNvSpPr/>
          <p:nvPr/>
        </p:nvSpPr>
        <p:spPr>
          <a:xfrm>
            <a:off x="5940152" y="1472010"/>
            <a:ext cx="2529795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4F4F4F"/>
                </a:solidFill>
                <a:latin typeface="Sans"/>
              </a:rPr>
              <a:t>ACCU-CHEK Active</a:t>
            </a:r>
            <a:endParaRPr lang="pt-BR" sz="2400" b="1" i="0" dirty="0">
              <a:solidFill>
                <a:srgbClr val="4F4F4F"/>
              </a:solidFill>
              <a:effectLst/>
              <a:latin typeface="Sans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541CC24-FAEF-4457-AB8B-278F9AC0D649}"/>
              </a:ext>
            </a:extLst>
          </p:cNvPr>
          <p:cNvSpPr/>
          <p:nvPr/>
        </p:nvSpPr>
        <p:spPr>
          <a:xfrm>
            <a:off x="1475656" y="3493165"/>
            <a:ext cx="6552728" cy="286232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pt-BR" sz="3600" b="1" dirty="0">
                <a:solidFill>
                  <a:srgbClr val="4F4F4F"/>
                </a:solidFill>
                <a:latin typeface="Sans"/>
              </a:rPr>
              <a:t>Calibrar equipamento</a:t>
            </a:r>
          </a:p>
          <a:p>
            <a:pPr marL="457200" indent="-457200">
              <a:buAutoNum type="arabicPeriod"/>
            </a:pPr>
            <a:r>
              <a:rPr lang="pt-BR" sz="3600" b="1" dirty="0">
                <a:solidFill>
                  <a:srgbClr val="4F4F4F"/>
                </a:solidFill>
                <a:latin typeface="Sans"/>
              </a:rPr>
              <a:t>Verificar status da bateria</a:t>
            </a:r>
          </a:p>
          <a:p>
            <a:pPr marL="457200" indent="-457200">
              <a:buAutoNum type="arabicPeriod"/>
            </a:pPr>
            <a:r>
              <a:rPr lang="pt-BR" sz="3600" b="1" dirty="0">
                <a:solidFill>
                  <a:srgbClr val="0070C0"/>
                </a:solidFill>
                <a:latin typeface="Sans"/>
              </a:rPr>
              <a:t>Verificar se resultados estão ajustados para </a:t>
            </a:r>
          </a:p>
          <a:p>
            <a:r>
              <a:rPr lang="pt-BR" sz="3600" b="1" dirty="0">
                <a:solidFill>
                  <a:srgbClr val="0070C0"/>
                </a:solidFill>
                <a:latin typeface="Sans"/>
              </a:rPr>
              <a:t>	</a:t>
            </a:r>
            <a:r>
              <a:rPr lang="pt-BR" sz="3600" b="1" dirty="0">
                <a:solidFill>
                  <a:srgbClr val="C00000"/>
                </a:solidFill>
                <a:latin typeface="Sans"/>
              </a:rPr>
              <a:t>liberar glicemia no plasma </a:t>
            </a:r>
            <a:endParaRPr lang="pt-BR" sz="3600" b="1" i="0" dirty="0">
              <a:solidFill>
                <a:srgbClr val="C00000"/>
              </a:solidFill>
              <a:effectLst/>
              <a:latin typeface="San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5232E68-FD1C-4827-B390-43FCFDE76575}"/>
              </a:ext>
            </a:extLst>
          </p:cNvPr>
          <p:cNvSpPr/>
          <p:nvPr/>
        </p:nvSpPr>
        <p:spPr>
          <a:xfrm>
            <a:off x="3293394" y="2364365"/>
            <a:ext cx="568863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4F4F4F"/>
                </a:solidFill>
                <a:latin typeface="Sans"/>
              </a:rPr>
              <a:t>Antes de iniciar as medições</a:t>
            </a:r>
            <a:endParaRPr lang="pt-BR" sz="3600" b="1" i="0" dirty="0">
              <a:solidFill>
                <a:srgbClr val="C00000"/>
              </a:solidFill>
              <a:effectLst/>
              <a:latin typeface="Sans"/>
            </a:endParaRPr>
          </a:p>
        </p:txBody>
      </p:sp>
    </p:spTree>
    <p:extLst>
      <p:ext uri="{BB962C8B-B14F-4D97-AF65-F5344CB8AC3E}">
        <p14:creationId xmlns:p14="http://schemas.microsoft.com/office/powerpoint/2010/main" val="2418682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323E62CD-714A-4308-8F64-26E5D5AC9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4664"/>
            <a:ext cx="8410488" cy="201622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CFE7BE6-B4B0-471B-9B2C-B40449463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963" y="2596262"/>
            <a:ext cx="5220072" cy="174604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44BFAA5B-4DF4-4BCD-8DD7-E6A6DF15401E}"/>
              </a:ext>
            </a:extLst>
          </p:cNvPr>
          <p:cNvSpPr txBox="1"/>
          <p:nvPr/>
        </p:nvSpPr>
        <p:spPr>
          <a:xfrm>
            <a:off x="467544" y="3167390"/>
            <a:ext cx="3238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Glicemia de jejum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73FA31D-31D4-478B-99D8-660C296A305D}"/>
              </a:ext>
            </a:extLst>
          </p:cNvPr>
          <p:cNvSpPr txBox="1"/>
          <p:nvPr/>
        </p:nvSpPr>
        <p:spPr>
          <a:xfrm>
            <a:off x="27235" y="5013176"/>
            <a:ext cx="33217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Glicemia ao acaso</a:t>
            </a:r>
          </a:p>
          <a:p>
            <a:r>
              <a:rPr lang="pt-BR" sz="2800" b="1" dirty="0"/>
              <a:t>(randômica)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A8522B86-19BC-4782-BDED-266161902CD0}"/>
              </a:ext>
            </a:extLst>
          </p:cNvPr>
          <p:cNvSpPr/>
          <p:nvPr/>
        </p:nvSpPr>
        <p:spPr>
          <a:xfrm>
            <a:off x="3581003" y="4883676"/>
            <a:ext cx="5633032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Homem: </a:t>
            </a:r>
            <a:r>
              <a:rPr lang="pt-BR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63-138 mg/</a:t>
            </a:r>
            <a:r>
              <a:rPr lang="pt-BR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dL</a:t>
            </a:r>
            <a:endParaRPr lang="pt-BR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Mulheres: </a:t>
            </a:r>
            <a:r>
              <a:rPr 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65-132 mg/</a:t>
            </a:r>
            <a:r>
              <a:rPr lang="pt-BR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dL</a:t>
            </a:r>
            <a:endParaRPr lang="pt-BR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Wingdings" panose="05000000000000000000" pitchFamily="2" charset="2"/>
            </a:endParaRPr>
          </a:p>
          <a:p>
            <a:pPr algn="ctr"/>
            <a:r>
              <a:rPr 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todos: 65-136 mg/</a:t>
            </a:r>
            <a:r>
              <a:rPr lang="pt-BR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dL</a:t>
            </a:r>
            <a:r>
              <a:rPr lang="pt-BR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 </a:t>
            </a:r>
            <a:endParaRPr lang="pt-BR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FA26D76-3E03-4F0C-B1B9-AAD06F243236}"/>
              </a:ext>
            </a:extLst>
          </p:cNvPr>
          <p:cNvSpPr/>
          <p:nvPr/>
        </p:nvSpPr>
        <p:spPr>
          <a:xfrm>
            <a:off x="5148064" y="4653136"/>
            <a:ext cx="331236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 err="1"/>
              <a:t>Anghebem</a:t>
            </a:r>
            <a:r>
              <a:rPr lang="pt-BR" sz="1100" dirty="0"/>
              <a:t>, M.I. et al. </a:t>
            </a:r>
            <a:r>
              <a:rPr lang="pt-BR" sz="1100" b="1" dirty="0" err="1">
                <a:solidFill>
                  <a:srgbClr val="242021"/>
                </a:solidFill>
                <a:latin typeface="DGMetaScience"/>
              </a:rPr>
              <a:t>Clin</a:t>
            </a:r>
            <a:r>
              <a:rPr lang="pt-BR" sz="1100" b="1" dirty="0">
                <a:solidFill>
                  <a:srgbClr val="242021"/>
                </a:solidFill>
                <a:latin typeface="DGMetaScience"/>
              </a:rPr>
              <a:t> </a:t>
            </a:r>
            <a:r>
              <a:rPr lang="pt-BR" sz="1100" b="1" dirty="0" err="1">
                <a:solidFill>
                  <a:srgbClr val="242021"/>
                </a:solidFill>
                <a:latin typeface="DGMetaScience"/>
              </a:rPr>
              <a:t>Chem</a:t>
            </a:r>
            <a:r>
              <a:rPr lang="pt-BR" sz="1100" b="1" dirty="0">
                <a:solidFill>
                  <a:srgbClr val="242021"/>
                </a:solidFill>
                <a:latin typeface="DGMetaScience"/>
              </a:rPr>
              <a:t> </a:t>
            </a:r>
            <a:r>
              <a:rPr lang="pt-BR" sz="1100" b="1" dirty="0" err="1">
                <a:solidFill>
                  <a:srgbClr val="242021"/>
                </a:solidFill>
                <a:latin typeface="DGMetaScience"/>
              </a:rPr>
              <a:t>Lab</a:t>
            </a:r>
            <a:r>
              <a:rPr lang="pt-BR" sz="1100" b="1" dirty="0">
                <a:solidFill>
                  <a:srgbClr val="242021"/>
                </a:solidFill>
                <a:latin typeface="DGMetaScience"/>
              </a:rPr>
              <a:t> </a:t>
            </a:r>
            <a:r>
              <a:rPr lang="pt-BR" sz="1100" b="1" dirty="0" err="1">
                <a:solidFill>
                  <a:srgbClr val="242021"/>
                </a:solidFill>
                <a:latin typeface="DGMetaScience"/>
              </a:rPr>
              <a:t>Med</a:t>
            </a:r>
            <a:r>
              <a:rPr lang="pt-BR" sz="1100" b="1" dirty="0">
                <a:solidFill>
                  <a:srgbClr val="242021"/>
                </a:solidFill>
                <a:latin typeface="DGMetaScience"/>
              </a:rPr>
              <a:t> 2015; </a:t>
            </a:r>
            <a:r>
              <a:rPr lang="pt-BR" sz="1100" b="1" dirty="0" err="1">
                <a:solidFill>
                  <a:srgbClr val="242021"/>
                </a:solidFill>
                <a:latin typeface="DGMetaScience"/>
              </a:rPr>
              <a:t>aop</a:t>
            </a:r>
            <a:endParaRPr lang="pt-BR" sz="1100" b="1" dirty="0"/>
          </a:p>
        </p:txBody>
      </p:sp>
    </p:spTree>
    <p:extLst>
      <p:ext uri="{BB962C8B-B14F-4D97-AF65-F5344CB8AC3E}">
        <p14:creationId xmlns:p14="http://schemas.microsoft.com/office/powerpoint/2010/main" val="1857099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079E7FC-7D45-44C4-8ABD-04F499904384}"/>
              </a:ext>
            </a:extLst>
          </p:cNvPr>
          <p:cNvSpPr/>
          <p:nvPr/>
        </p:nvSpPr>
        <p:spPr>
          <a:xfrm>
            <a:off x="3635896" y="260648"/>
            <a:ext cx="353173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t-BR" b="1" dirty="0"/>
              <a:t>https://youtu.be/SlOzAbMyaLg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BE5F9EE-4FCA-4883-AB1E-9D50E5EFB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16401" r="40550" b="9401"/>
          <a:stretch/>
        </p:blipFill>
        <p:spPr>
          <a:xfrm>
            <a:off x="207669" y="1132488"/>
            <a:ext cx="4752528" cy="381642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560686B-1263-421E-8586-478A0E41C6A0}"/>
              </a:ext>
            </a:extLst>
          </p:cNvPr>
          <p:cNvSpPr/>
          <p:nvPr/>
        </p:nvSpPr>
        <p:spPr>
          <a:xfrm>
            <a:off x="4211960" y="670823"/>
            <a:ext cx="4724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Assistir vídeo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A43FBAC-9118-4D5E-A025-0385D613560B}"/>
              </a:ext>
            </a:extLst>
          </p:cNvPr>
          <p:cNvSpPr/>
          <p:nvPr/>
        </p:nvSpPr>
        <p:spPr>
          <a:xfrm>
            <a:off x="2785086" y="4828701"/>
            <a:ext cx="5993949" cy="1754326"/>
          </a:xfrm>
          <a:prstGeom prst="rect">
            <a:avLst/>
          </a:prstGeom>
          <a:solidFill>
            <a:srgbClr val="FFCC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Uso equipamento</a:t>
            </a:r>
          </a:p>
          <a:p>
            <a:pPr algn="ctr"/>
            <a:r>
              <a:rPr lang="pt-BR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Accu-Chek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59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32B8F23-DA83-4BD9-9194-DB56532D6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8" t="15001" r="41337" b="9400"/>
          <a:stretch/>
        </p:blipFill>
        <p:spPr>
          <a:xfrm>
            <a:off x="611560" y="1628800"/>
            <a:ext cx="4752528" cy="388843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C439425-A69B-49A5-9155-1D0DE6EDF4FC}"/>
              </a:ext>
            </a:extLst>
          </p:cNvPr>
          <p:cNvSpPr/>
          <p:nvPr/>
        </p:nvSpPr>
        <p:spPr>
          <a:xfrm>
            <a:off x="2123728" y="548680"/>
            <a:ext cx="3557384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pt-BR" b="1" dirty="0"/>
              <a:t>https://youtu.be/641w_Y04yBw</a:t>
            </a:r>
          </a:p>
        </p:txBody>
      </p:sp>
    </p:spTree>
    <p:extLst>
      <p:ext uri="{BB962C8B-B14F-4D97-AF65-F5344CB8AC3E}">
        <p14:creationId xmlns:p14="http://schemas.microsoft.com/office/powerpoint/2010/main" val="25464913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364B91C-7134-46A1-B7D2-0A74195AC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09899"/>
            <a:ext cx="9144000" cy="5873151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65E0C5F-5235-4022-8F88-F6055B6CA47E}"/>
              </a:ext>
            </a:extLst>
          </p:cNvPr>
          <p:cNvSpPr/>
          <p:nvPr/>
        </p:nvSpPr>
        <p:spPr>
          <a:xfrm>
            <a:off x="1333517" y="200036"/>
            <a:ext cx="781048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sz="3200" b="1" dirty="0"/>
              <a:t>https://diabetes.org/diabetes-risk-test</a:t>
            </a:r>
          </a:p>
        </p:txBody>
      </p:sp>
    </p:spTree>
    <p:extLst>
      <p:ext uri="{BB962C8B-B14F-4D97-AF65-F5344CB8AC3E}">
        <p14:creationId xmlns:p14="http://schemas.microsoft.com/office/powerpoint/2010/main" val="3622256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AAAEB84-26AB-5DCC-E576-48FBAC74E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8378"/>
            <a:ext cx="9144000" cy="614855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B5D465D-E418-CFCA-E01B-031430ADF473}"/>
              </a:ext>
            </a:extLst>
          </p:cNvPr>
          <p:cNvSpPr txBox="1"/>
          <p:nvPr/>
        </p:nvSpPr>
        <p:spPr>
          <a:xfrm>
            <a:off x="251520" y="5805264"/>
            <a:ext cx="8316416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pt-BR" dirty="0" err="1"/>
              <a:t>Rodacki</a:t>
            </a:r>
            <a:r>
              <a:rPr lang="pt-BR" dirty="0"/>
              <a:t> M, Teles M, </a:t>
            </a:r>
            <a:r>
              <a:rPr lang="pt-BR" dirty="0" err="1"/>
              <a:t>Gabbay</a:t>
            </a:r>
            <a:r>
              <a:rPr lang="pt-BR" dirty="0"/>
              <a:t> M, Montenegro R, Bertoluci M. Classificação do diabetes. Diretriz Oficial da Sociedade Brasileira de Diabetes (2023). DOI: 10.29327/557753.2022-1, ISBN: 978-85-5722-906-8.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26B4CF7-C251-8715-0CCB-25212EBC9709}"/>
              </a:ext>
            </a:extLst>
          </p:cNvPr>
          <p:cNvSpPr txBox="1"/>
          <p:nvPr/>
        </p:nvSpPr>
        <p:spPr>
          <a:xfrm>
            <a:off x="4409728" y="692696"/>
            <a:ext cx="458969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pt-BR" b="1" dirty="0"/>
              <a:t>https://diretriz.diabetes.org.br/classificacao-do-diabetes/#ftoc-introducao</a:t>
            </a:r>
          </a:p>
        </p:txBody>
      </p:sp>
    </p:spTree>
    <p:extLst>
      <p:ext uri="{BB962C8B-B14F-4D97-AF65-F5344CB8AC3E}">
        <p14:creationId xmlns:p14="http://schemas.microsoft.com/office/powerpoint/2010/main" val="8091453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6C4CE42-F79A-40B1-8789-2D3E66E60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8" t="24800" r="16925" b="15001"/>
          <a:stretch/>
        </p:blipFill>
        <p:spPr>
          <a:xfrm>
            <a:off x="251520" y="42766"/>
            <a:ext cx="6120680" cy="30963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DA07E29-DCA3-41D9-8CED-CB6A2F0269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3" t="22000" r="8264" b="10801"/>
          <a:stretch/>
        </p:blipFill>
        <p:spPr>
          <a:xfrm>
            <a:off x="1115616" y="3200401"/>
            <a:ext cx="7920880" cy="3456384"/>
          </a:xfrm>
          <a:prstGeom prst="rect">
            <a:avLst/>
          </a:prstGeom>
        </p:spPr>
      </p:pic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FDB3AB02-A040-4778-A732-22109CE4258A}"/>
              </a:ext>
            </a:extLst>
          </p:cNvPr>
          <p:cNvSpPr/>
          <p:nvPr/>
        </p:nvSpPr>
        <p:spPr bwMode="auto">
          <a:xfrm rot="4194683">
            <a:off x="6368339" y="1218518"/>
            <a:ext cx="648072" cy="10801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690FBD0-C9C1-4F39-B68F-ADFEA78CCC76}"/>
              </a:ext>
            </a:extLst>
          </p:cNvPr>
          <p:cNvSpPr/>
          <p:nvPr/>
        </p:nvSpPr>
        <p:spPr>
          <a:xfrm>
            <a:off x="7913096" y="42766"/>
            <a:ext cx="65594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E3AD936-CEB5-4DED-9616-FCAC9F1A0A6A}"/>
              </a:ext>
            </a:extLst>
          </p:cNvPr>
          <p:cNvSpPr/>
          <p:nvPr/>
        </p:nvSpPr>
        <p:spPr>
          <a:xfrm>
            <a:off x="131923" y="4221088"/>
            <a:ext cx="6559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E8A5B38-F0E2-40F7-94DF-CA5BBDB7D198}"/>
              </a:ext>
            </a:extLst>
          </p:cNvPr>
          <p:cNvSpPr txBox="1"/>
          <p:nvPr/>
        </p:nvSpPr>
        <p:spPr>
          <a:xfrm>
            <a:off x="3864827" y="2170401"/>
            <a:ext cx="21852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Para outra pessoa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2967056-5BAB-43C7-BDB8-D8A4ABD9DF39}"/>
              </a:ext>
            </a:extLst>
          </p:cNvPr>
          <p:cNvSpPr txBox="1"/>
          <p:nvPr/>
        </p:nvSpPr>
        <p:spPr>
          <a:xfrm>
            <a:off x="1403648" y="4221088"/>
            <a:ext cx="231345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Menos que 40 anos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9CDC423-70BE-4766-94F1-1236DA48B38F}"/>
              </a:ext>
            </a:extLst>
          </p:cNvPr>
          <p:cNvSpPr txBox="1"/>
          <p:nvPr/>
        </p:nvSpPr>
        <p:spPr>
          <a:xfrm>
            <a:off x="4268784" y="4298036"/>
            <a:ext cx="13773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40-49 anos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EF073F4-D354-4718-A74E-5F7232C79833}"/>
              </a:ext>
            </a:extLst>
          </p:cNvPr>
          <p:cNvSpPr txBox="1"/>
          <p:nvPr/>
        </p:nvSpPr>
        <p:spPr>
          <a:xfrm>
            <a:off x="1763688" y="4773358"/>
            <a:ext cx="13773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50-59 anos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B7A8CD-3BB6-4A20-B38B-E097183AE56D}"/>
              </a:ext>
            </a:extLst>
          </p:cNvPr>
          <p:cNvSpPr txBox="1"/>
          <p:nvPr/>
        </p:nvSpPr>
        <p:spPr>
          <a:xfrm>
            <a:off x="4113095" y="4819417"/>
            <a:ext cx="1980029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60 anos ou mais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E86E4F-5D07-4626-9915-3ECD524BE62B}"/>
              </a:ext>
            </a:extLst>
          </p:cNvPr>
          <p:cNvSpPr txBox="1"/>
          <p:nvPr/>
        </p:nvSpPr>
        <p:spPr>
          <a:xfrm>
            <a:off x="1109663" y="3362640"/>
            <a:ext cx="3461204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0000CC"/>
                </a:solidFill>
              </a:rPr>
              <a:t>Qual sua idade ?</a:t>
            </a:r>
          </a:p>
        </p:txBody>
      </p:sp>
    </p:spTree>
    <p:extLst>
      <p:ext uri="{BB962C8B-B14F-4D97-AF65-F5344CB8AC3E}">
        <p14:creationId xmlns:p14="http://schemas.microsoft.com/office/powerpoint/2010/main" val="78077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1194DA8-9133-4624-9119-E8317FCA6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5" t="22399" r="7077" b="11802"/>
          <a:stretch/>
        </p:blipFill>
        <p:spPr>
          <a:xfrm>
            <a:off x="395536" y="116632"/>
            <a:ext cx="6798992" cy="28531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16DB6CC-4BA1-4A87-9CA5-306570AC9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6" t="20601" r="9838" b="13600"/>
          <a:stretch/>
        </p:blipFill>
        <p:spPr>
          <a:xfrm>
            <a:off x="1691680" y="3212976"/>
            <a:ext cx="7195167" cy="310250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43A05DE-784A-4D54-844B-E7369D2BFBAE}"/>
              </a:ext>
            </a:extLst>
          </p:cNvPr>
          <p:cNvSpPr/>
          <p:nvPr/>
        </p:nvSpPr>
        <p:spPr>
          <a:xfrm>
            <a:off x="7524328" y="466405"/>
            <a:ext cx="6559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B76F885-C739-4F7B-AAED-7E0D30B9C3C4}"/>
              </a:ext>
            </a:extLst>
          </p:cNvPr>
          <p:cNvSpPr/>
          <p:nvPr/>
        </p:nvSpPr>
        <p:spPr>
          <a:xfrm>
            <a:off x="467544" y="3789040"/>
            <a:ext cx="6559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942ECA-3EEB-4244-AA06-C0575A162ED4}"/>
              </a:ext>
            </a:extLst>
          </p:cNvPr>
          <p:cNvSpPr txBox="1"/>
          <p:nvPr/>
        </p:nvSpPr>
        <p:spPr>
          <a:xfrm>
            <a:off x="1187624" y="3212976"/>
            <a:ext cx="5536739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CC"/>
                </a:solidFill>
              </a:rPr>
              <a:t>Você tem mãe, pai, irmã ou irmão com diabetes ?</a:t>
            </a:r>
          </a:p>
        </p:txBody>
      </p:sp>
    </p:spTree>
    <p:extLst>
      <p:ext uri="{BB962C8B-B14F-4D97-AF65-F5344CB8AC3E}">
        <p14:creationId xmlns:p14="http://schemas.microsoft.com/office/powerpoint/2010/main" val="418925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3417AA0-274F-4297-8B44-CF16EFD90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3" t="23400" r="9051" b="10801"/>
          <a:stretch/>
        </p:blipFill>
        <p:spPr>
          <a:xfrm>
            <a:off x="179512" y="44624"/>
            <a:ext cx="7848872" cy="338437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18104C3-EB64-4890-ADA6-6E15E4BF08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1" t="23401" r="9033" b="13601"/>
          <a:stretch/>
        </p:blipFill>
        <p:spPr>
          <a:xfrm>
            <a:off x="1090558" y="3068960"/>
            <a:ext cx="7848872" cy="324036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7E1E71A-9507-46E6-8C3F-B5BD754756B3}"/>
              </a:ext>
            </a:extLst>
          </p:cNvPr>
          <p:cNvSpPr/>
          <p:nvPr/>
        </p:nvSpPr>
        <p:spPr>
          <a:xfrm>
            <a:off x="8283481" y="448796"/>
            <a:ext cx="6559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2B18219-0C7D-40C6-8E24-3835189EDF61}"/>
              </a:ext>
            </a:extLst>
          </p:cNvPr>
          <p:cNvSpPr/>
          <p:nvPr/>
        </p:nvSpPr>
        <p:spPr>
          <a:xfrm>
            <a:off x="162913" y="4135142"/>
            <a:ext cx="6559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2B4AE27-96DA-4CFA-936C-7689D66F38DC}"/>
              </a:ext>
            </a:extLst>
          </p:cNvPr>
          <p:cNvSpPr txBox="1"/>
          <p:nvPr/>
        </p:nvSpPr>
        <p:spPr>
          <a:xfrm>
            <a:off x="187158" y="116632"/>
            <a:ext cx="5536739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CC"/>
                </a:solidFill>
              </a:rPr>
              <a:t>Você já foi diagnosticado com pressão alta?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6B33EFE-AE48-49CA-B9BB-92BAEAE6C7CD}"/>
              </a:ext>
            </a:extLst>
          </p:cNvPr>
          <p:cNvSpPr txBox="1"/>
          <p:nvPr/>
        </p:nvSpPr>
        <p:spPr>
          <a:xfrm>
            <a:off x="627907" y="3078175"/>
            <a:ext cx="5256584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CC"/>
                </a:solidFill>
              </a:rPr>
              <a:t>Você faz atividade física ?</a:t>
            </a:r>
          </a:p>
        </p:txBody>
      </p:sp>
    </p:spTree>
    <p:extLst>
      <p:ext uri="{BB962C8B-B14F-4D97-AF65-F5344CB8AC3E}">
        <p14:creationId xmlns:p14="http://schemas.microsoft.com/office/powerpoint/2010/main" val="24081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D0E6B08-6861-490D-BD7B-56F109E61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3" t="23400" r="9838" b="12201"/>
          <a:stretch/>
        </p:blipFill>
        <p:spPr>
          <a:xfrm>
            <a:off x="179512" y="116632"/>
            <a:ext cx="8960300" cy="381642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0524ECA-1347-4652-9C7B-0FFCE7E2F94C}"/>
              </a:ext>
            </a:extLst>
          </p:cNvPr>
          <p:cNvSpPr/>
          <p:nvPr/>
        </p:nvSpPr>
        <p:spPr>
          <a:xfrm>
            <a:off x="5076056" y="0"/>
            <a:ext cx="6559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CFFBBAF-4B62-412C-A6C4-ED9DCD0BEAD7}"/>
              </a:ext>
            </a:extLst>
          </p:cNvPr>
          <p:cNvGrpSpPr/>
          <p:nvPr/>
        </p:nvGrpSpPr>
        <p:grpSpPr>
          <a:xfrm>
            <a:off x="251520" y="4221088"/>
            <a:ext cx="6898794" cy="2304256"/>
            <a:chOff x="251520" y="4221088"/>
            <a:chExt cx="6898794" cy="2304256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7AED8820-575E-43BE-BA97-63CB8C649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13" t="48917" r="36147" b="12201"/>
            <a:stretch/>
          </p:blipFill>
          <p:spPr>
            <a:xfrm>
              <a:off x="251520" y="4221088"/>
              <a:ext cx="6188500" cy="2304256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93A563BA-E49F-4590-9C96-46390B0AFD20}"/>
                </a:ext>
              </a:extLst>
            </p:cNvPr>
            <p:cNvSpPr txBox="1"/>
            <p:nvPr/>
          </p:nvSpPr>
          <p:spPr>
            <a:xfrm>
              <a:off x="1331640" y="4259562"/>
              <a:ext cx="9797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Branco</a:t>
              </a: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C6E1347C-BBF6-4BBA-8E00-AC6DC90D8199}"/>
                </a:ext>
              </a:extLst>
            </p:cNvPr>
            <p:cNvSpPr txBox="1"/>
            <p:nvPr/>
          </p:nvSpPr>
          <p:spPr>
            <a:xfrm>
              <a:off x="4169784" y="4263333"/>
              <a:ext cx="10823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Asiático</a:t>
              </a: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ADF9DFB0-FF0B-454A-9FAF-0DCD27C482B1}"/>
                </a:ext>
              </a:extLst>
            </p:cNvPr>
            <p:cNvSpPr txBox="1"/>
            <p:nvPr/>
          </p:nvSpPr>
          <p:spPr>
            <a:xfrm>
              <a:off x="530138" y="4816402"/>
              <a:ext cx="25827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Hispânico e/ou Latino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3418F995-B99B-433C-8FD3-AF74EA6D779C}"/>
                </a:ext>
              </a:extLst>
            </p:cNvPr>
            <p:cNvSpPr txBox="1"/>
            <p:nvPr/>
          </p:nvSpPr>
          <p:spPr>
            <a:xfrm>
              <a:off x="3391514" y="4835387"/>
              <a:ext cx="32878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1400" b="1" dirty="0"/>
                <a:t>Índio americano ou nativo do Alasca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F009C3A-2EEF-4B01-B2FB-AC08AE2210F3}"/>
                </a:ext>
              </a:extLst>
            </p:cNvPr>
            <p:cNvSpPr txBox="1"/>
            <p:nvPr/>
          </p:nvSpPr>
          <p:spPr>
            <a:xfrm>
              <a:off x="395536" y="5373216"/>
              <a:ext cx="29588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Negro ou Afro-americano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C85FE956-9580-41B4-B3B2-D6FB7E3AA7D2}"/>
                </a:ext>
              </a:extLst>
            </p:cNvPr>
            <p:cNvSpPr txBox="1"/>
            <p:nvPr/>
          </p:nvSpPr>
          <p:spPr>
            <a:xfrm>
              <a:off x="3498352" y="5436231"/>
              <a:ext cx="365196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sz="1400" b="1" dirty="0"/>
                <a:t>Nativo do Havaí ou outra Ilha do Pacífico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9559038F-21D0-474B-BBA1-934446304786}"/>
                </a:ext>
              </a:extLst>
            </p:cNvPr>
            <p:cNvSpPr txBox="1"/>
            <p:nvPr/>
          </p:nvSpPr>
          <p:spPr>
            <a:xfrm>
              <a:off x="1382693" y="5901155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Outro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7B5A6E06-690D-4E66-A973-EACCD23A2B5C}"/>
                </a:ext>
              </a:extLst>
            </p:cNvPr>
            <p:cNvSpPr txBox="1"/>
            <p:nvPr/>
          </p:nvSpPr>
          <p:spPr>
            <a:xfrm>
              <a:off x="3934475" y="5943039"/>
              <a:ext cx="2005677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Prefiro não dizer</a:t>
              </a:r>
            </a:p>
          </p:txBody>
        </p:sp>
      </p:grpSp>
      <p:sp>
        <p:nvSpPr>
          <p:cNvPr id="14" name="Elipse 13">
            <a:extLst>
              <a:ext uri="{FF2B5EF4-FFF2-40B4-BE49-F238E27FC236}">
                <a16:creationId xmlns:a16="http://schemas.microsoft.com/office/drawing/2014/main" id="{4F8EA105-6592-4E2E-93D7-98FD3229E4AA}"/>
              </a:ext>
            </a:extLst>
          </p:cNvPr>
          <p:cNvSpPr/>
          <p:nvPr/>
        </p:nvSpPr>
        <p:spPr bwMode="auto">
          <a:xfrm>
            <a:off x="899592" y="4049688"/>
            <a:ext cx="1584176" cy="74746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7AC6CBF5-D901-4F79-91B0-904EB556CBB1}"/>
              </a:ext>
            </a:extLst>
          </p:cNvPr>
          <p:cNvSpPr/>
          <p:nvPr/>
        </p:nvSpPr>
        <p:spPr bwMode="auto">
          <a:xfrm>
            <a:off x="307280" y="5184150"/>
            <a:ext cx="936104" cy="74746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6957D26-BF70-44B1-97C0-DFC19B02F652}"/>
              </a:ext>
            </a:extLst>
          </p:cNvPr>
          <p:cNvSpPr/>
          <p:nvPr/>
        </p:nvSpPr>
        <p:spPr bwMode="auto">
          <a:xfrm>
            <a:off x="1253360" y="5712089"/>
            <a:ext cx="936104" cy="74746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AEC65F6-BCEA-4CD7-9965-47F32048CD88}"/>
              </a:ext>
            </a:extLst>
          </p:cNvPr>
          <p:cNvSpPr txBox="1"/>
          <p:nvPr/>
        </p:nvSpPr>
        <p:spPr>
          <a:xfrm>
            <a:off x="67749" y="218260"/>
            <a:ext cx="5008307" cy="10772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CC"/>
                </a:solidFill>
              </a:rPr>
              <a:t>Qual raça ou etnicidade melhor descreve você ?</a:t>
            </a:r>
          </a:p>
        </p:txBody>
      </p:sp>
    </p:spTree>
    <p:extLst>
      <p:ext uri="{BB962C8B-B14F-4D97-AF65-F5344CB8AC3E}">
        <p14:creationId xmlns:p14="http://schemas.microsoft.com/office/powerpoint/2010/main" val="144434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10FC6FC-6659-4609-BDE6-A84D620EFC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2" t="23800" r="11801" b="3402"/>
          <a:stretch/>
        </p:blipFill>
        <p:spPr>
          <a:xfrm>
            <a:off x="107504" y="17476"/>
            <a:ext cx="7560840" cy="374441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3A953D5-9CD9-454E-8FE2-F0403604E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3" t="26200" r="37401" b="29000"/>
          <a:stretch/>
        </p:blipFill>
        <p:spPr>
          <a:xfrm>
            <a:off x="3327612" y="3861048"/>
            <a:ext cx="5420852" cy="2376264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4535FD0-1B61-46CB-BDF1-ED55F2D31D66}"/>
              </a:ext>
            </a:extLst>
          </p:cNvPr>
          <p:cNvSpPr/>
          <p:nvPr/>
        </p:nvSpPr>
        <p:spPr>
          <a:xfrm>
            <a:off x="3935127" y="332656"/>
            <a:ext cx="6559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6A48509-5E05-47F1-9AC5-7996A4D32F76}"/>
              </a:ext>
            </a:extLst>
          </p:cNvPr>
          <p:cNvSpPr/>
          <p:nvPr/>
        </p:nvSpPr>
        <p:spPr>
          <a:xfrm>
            <a:off x="1619672" y="4495182"/>
            <a:ext cx="6559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B2CD9F0-8F5D-4D0F-A61F-670228F93AB2}"/>
              </a:ext>
            </a:extLst>
          </p:cNvPr>
          <p:cNvSpPr/>
          <p:nvPr/>
        </p:nvSpPr>
        <p:spPr>
          <a:xfrm>
            <a:off x="6901147" y="4110461"/>
            <a:ext cx="15343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Peso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0F39561-D08C-4971-B0C7-4C23689B3D61}"/>
              </a:ext>
            </a:extLst>
          </p:cNvPr>
          <p:cNvSpPr/>
          <p:nvPr/>
        </p:nvSpPr>
        <p:spPr>
          <a:xfrm>
            <a:off x="132726" y="671211"/>
            <a:ext cx="18149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Altura</a:t>
            </a:r>
          </a:p>
        </p:txBody>
      </p:sp>
    </p:spTree>
    <p:extLst>
      <p:ext uri="{BB962C8B-B14F-4D97-AF65-F5344CB8AC3E}">
        <p14:creationId xmlns:p14="http://schemas.microsoft.com/office/powerpoint/2010/main" val="150018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3DE3685-38B1-4DDD-94F5-436C33330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" t="19201" r="35037" b="12200"/>
          <a:stretch/>
        </p:blipFill>
        <p:spPr>
          <a:xfrm>
            <a:off x="683568" y="28016"/>
            <a:ext cx="7468258" cy="4752528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029704E-3403-48E5-8878-C3813C1989A0}"/>
              </a:ext>
            </a:extLst>
          </p:cNvPr>
          <p:cNvSpPr/>
          <p:nvPr/>
        </p:nvSpPr>
        <p:spPr>
          <a:xfrm>
            <a:off x="8132457" y="260648"/>
            <a:ext cx="6559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4505FCC1-8D42-4B43-BCD3-D7DCF519A022}"/>
              </a:ext>
            </a:extLst>
          </p:cNvPr>
          <p:cNvSpPr/>
          <p:nvPr/>
        </p:nvSpPr>
        <p:spPr bwMode="auto">
          <a:xfrm rot="12219113">
            <a:off x="6820220" y="3641281"/>
            <a:ext cx="1224136" cy="792088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D399BCD-6102-4A97-80D9-6DC9256446C3}"/>
              </a:ext>
            </a:extLst>
          </p:cNvPr>
          <p:cNvSpPr/>
          <p:nvPr/>
        </p:nvSpPr>
        <p:spPr>
          <a:xfrm>
            <a:off x="-21791" y="28016"/>
            <a:ext cx="8352928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Envie o resultado do meu teste para prevenir o diabetes</a:t>
            </a:r>
          </a:p>
        </p:txBody>
      </p:sp>
    </p:spTree>
    <p:extLst>
      <p:ext uri="{BB962C8B-B14F-4D97-AF65-F5344CB8AC3E}">
        <p14:creationId xmlns:p14="http://schemas.microsoft.com/office/powerpoint/2010/main" val="104581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48C60CD-BBA5-41FC-B5EF-6E5A16A00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5" t="17801" r="2351" b="33200"/>
          <a:stretch/>
        </p:blipFill>
        <p:spPr>
          <a:xfrm>
            <a:off x="647056" y="1196752"/>
            <a:ext cx="8496944" cy="252028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6A61A7F-ACD0-4BB4-A793-F161CA6C84AD}"/>
              </a:ext>
            </a:extLst>
          </p:cNvPr>
          <p:cNvSpPr/>
          <p:nvPr/>
        </p:nvSpPr>
        <p:spPr>
          <a:xfrm>
            <a:off x="-7911" y="0"/>
            <a:ext cx="3531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8CB5AED-6E25-4B61-B804-CFD7514419FE}"/>
              </a:ext>
            </a:extLst>
          </p:cNvPr>
          <p:cNvSpPr/>
          <p:nvPr/>
        </p:nvSpPr>
        <p:spPr>
          <a:xfrm>
            <a:off x="7812360" y="188640"/>
            <a:ext cx="112707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6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112DEB8C-C992-40F4-A0AE-538BE192D81C}"/>
              </a:ext>
            </a:extLst>
          </p:cNvPr>
          <p:cNvSpPr/>
          <p:nvPr/>
        </p:nvSpPr>
        <p:spPr bwMode="auto">
          <a:xfrm>
            <a:off x="3995936" y="1340768"/>
            <a:ext cx="2304256" cy="864096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814BB769-E450-4A42-BA97-599F6B4F7D46}"/>
              </a:ext>
            </a:extLst>
          </p:cNvPr>
          <p:cNvSpPr/>
          <p:nvPr/>
        </p:nvSpPr>
        <p:spPr>
          <a:xfrm>
            <a:off x="2267744" y="3990454"/>
            <a:ext cx="4756367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&gt; 5 Alto Risco</a:t>
            </a:r>
          </a:p>
        </p:txBody>
      </p:sp>
    </p:spTree>
    <p:extLst>
      <p:ext uri="{BB962C8B-B14F-4D97-AF65-F5344CB8AC3E}">
        <p14:creationId xmlns:p14="http://schemas.microsoft.com/office/powerpoint/2010/main" val="3340198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3B44701-CBB6-49ED-9BF0-B69F6E3CB4D6}"/>
              </a:ext>
            </a:extLst>
          </p:cNvPr>
          <p:cNvSpPr/>
          <p:nvPr/>
        </p:nvSpPr>
        <p:spPr>
          <a:xfrm>
            <a:off x="-7911" y="0"/>
            <a:ext cx="3531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D86BA6C-7764-4FBE-A591-04D139495C52}"/>
              </a:ext>
            </a:extLst>
          </p:cNvPr>
          <p:cNvSpPr/>
          <p:nvPr/>
        </p:nvSpPr>
        <p:spPr>
          <a:xfrm>
            <a:off x="251520" y="923330"/>
            <a:ext cx="8316699" cy="175432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que fazer com resultado de </a:t>
            </a:r>
            <a:r>
              <a:rPr lang="pt-BR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alto risco </a:t>
            </a:r>
            <a:r>
              <a:rPr lang="pt-BR" sz="5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F197E4A-2E1D-4DC4-A059-F7EDEF8AFAD5}"/>
              </a:ext>
            </a:extLst>
          </p:cNvPr>
          <p:cNvSpPr txBox="1"/>
          <p:nvPr/>
        </p:nvSpPr>
        <p:spPr>
          <a:xfrm>
            <a:off x="331196" y="2780928"/>
            <a:ext cx="8815069" cy="3416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600" b="1" dirty="0"/>
              <a:t>Consultar médico –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600" b="1" dirty="0"/>
              <a:t>ou serviços de Saúde (SUS)</a:t>
            </a:r>
          </a:p>
          <a:p>
            <a:pPr algn="ctr"/>
            <a:endParaRPr lang="pt-BR" sz="36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600" b="1" dirty="0"/>
              <a:t>Repetir os ensaios no </a:t>
            </a:r>
          </a:p>
          <a:p>
            <a:pPr algn="ctr"/>
            <a:r>
              <a:rPr lang="pt-BR" sz="3600" b="1" dirty="0"/>
              <a:t>Laboratório Clínico </a:t>
            </a:r>
          </a:p>
          <a:p>
            <a:pPr algn="ctr"/>
            <a:r>
              <a:rPr lang="pt-BR" sz="3600" b="1" dirty="0">
                <a:solidFill>
                  <a:srgbClr val="C00000"/>
                </a:solidFill>
              </a:rPr>
              <a:t>Fundamental</a:t>
            </a:r>
          </a:p>
        </p:txBody>
      </p:sp>
    </p:spTree>
    <p:extLst>
      <p:ext uri="{BB962C8B-B14F-4D97-AF65-F5344CB8AC3E}">
        <p14:creationId xmlns:p14="http://schemas.microsoft.com/office/powerpoint/2010/main" val="22564148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C776D5F-F46B-49DE-8860-1785AF13183A}"/>
              </a:ext>
            </a:extLst>
          </p:cNvPr>
          <p:cNvSpPr/>
          <p:nvPr/>
        </p:nvSpPr>
        <p:spPr>
          <a:xfrm>
            <a:off x="-7911" y="0"/>
            <a:ext cx="3531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Resultado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0569D5D-0146-428F-A8D2-DC51EBFC924E}"/>
              </a:ext>
            </a:extLst>
          </p:cNvPr>
          <p:cNvSpPr/>
          <p:nvPr/>
        </p:nvSpPr>
        <p:spPr>
          <a:xfrm>
            <a:off x="215516" y="836712"/>
            <a:ext cx="8712968" cy="175432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que fazer com resultado de</a:t>
            </a:r>
            <a:r>
              <a:rPr lang="pt-BR" sz="5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pt-BR" sz="5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baixo risco </a:t>
            </a:r>
            <a:r>
              <a:rPr lang="pt-BR" sz="54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D97B2BD-60D7-45CD-B52B-3FE584D8CDA2}"/>
              </a:ext>
            </a:extLst>
          </p:cNvPr>
          <p:cNvSpPr txBox="1"/>
          <p:nvPr/>
        </p:nvSpPr>
        <p:spPr>
          <a:xfrm>
            <a:off x="331196" y="2780928"/>
            <a:ext cx="8815069" cy="3416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600" b="1" dirty="0"/>
              <a:t>Manter vida “saudável” </a:t>
            </a:r>
          </a:p>
          <a:p>
            <a:pPr algn="ctr"/>
            <a:r>
              <a:rPr lang="pt-BR" sz="3600" b="1" dirty="0"/>
              <a:t>(alimentação e exercícios físico</a:t>
            </a:r>
          </a:p>
          <a:p>
            <a:pPr algn="ctr"/>
            <a:endParaRPr lang="pt-BR" sz="3600" b="1" dirty="0"/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600" b="1" dirty="0"/>
              <a:t>Fazer exames para diabetes periódicos</a:t>
            </a:r>
          </a:p>
          <a:p>
            <a:pPr algn="ctr"/>
            <a:r>
              <a:rPr lang="pt-BR" sz="3600" b="1" dirty="0">
                <a:solidFill>
                  <a:srgbClr val="C00000"/>
                </a:solidFill>
              </a:rPr>
              <a:t>Fundamental</a:t>
            </a:r>
          </a:p>
        </p:txBody>
      </p:sp>
    </p:spTree>
    <p:extLst>
      <p:ext uri="{BB962C8B-B14F-4D97-AF65-F5344CB8AC3E}">
        <p14:creationId xmlns:p14="http://schemas.microsoft.com/office/powerpoint/2010/main" val="1058210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AC5C4BF-ABD7-995C-36E5-9985E6E7D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165394"/>
            <a:ext cx="8508150" cy="36004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6AB29EC-37FE-995D-4DD8-BD92FEB2F4EB}"/>
              </a:ext>
            </a:extLst>
          </p:cNvPr>
          <p:cNvSpPr txBox="1"/>
          <p:nvPr/>
        </p:nvSpPr>
        <p:spPr>
          <a:xfrm>
            <a:off x="5076056" y="49411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13F8406-4AE2-51F5-BDB5-D1CD8BA9EE55}"/>
              </a:ext>
            </a:extLst>
          </p:cNvPr>
          <p:cNvSpPr txBox="1"/>
          <p:nvPr/>
        </p:nvSpPr>
        <p:spPr>
          <a:xfrm>
            <a:off x="395536" y="5692606"/>
            <a:ext cx="8364134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Rachel E. J. Besser, R,E.J. et al. ISPAD clinical practice consensus guidelines 2022: Stages of type 1 diabetes in children and adolescents. </a:t>
            </a:r>
            <a:r>
              <a:rPr lang="pt-BR" dirty="0" err="1"/>
              <a:t>Pediatr</a:t>
            </a:r>
            <a:r>
              <a:rPr lang="pt-BR" dirty="0"/>
              <a:t> Diabetes. 2022;1–13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DF87A7F-7A4F-3772-C958-374A8F6EE33E}"/>
              </a:ext>
            </a:extLst>
          </p:cNvPr>
          <p:cNvSpPr txBox="1"/>
          <p:nvPr/>
        </p:nvSpPr>
        <p:spPr>
          <a:xfrm>
            <a:off x="89756" y="35913"/>
            <a:ext cx="8964488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ISPAD</a:t>
            </a:r>
          </a:p>
          <a:p>
            <a:pPr algn="ctr"/>
            <a:r>
              <a:rPr lang="en-US" sz="2800" b="1" dirty="0"/>
              <a:t>International Society for Pediatric and Adolescent Diabetes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98325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3C14926-CFBD-AD20-C385-BC2F5D7C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93" y="0"/>
            <a:ext cx="8400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45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 hidden="1"/>
          <p:cNvSpPr txBox="1"/>
          <p:nvPr/>
        </p:nvSpPr>
        <p:spPr>
          <a:xfrm>
            <a:off x="329105" y="-415499"/>
            <a:ext cx="713047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 b="1" dirty="0">
                <a:solidFill>
                  <a:srgbClr val="5778AE"/>
                </a:solidFill>
                <a:latin typeface="Museo Slab 700" charset="0"/>
                <a:ea typeface="Museo Slab 700" charset="0"/>
                <a:cs typeface="Museo Slab 700" charset="0"/>
              </a:rPr>
              <a:t>Diabetes around the world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0" y="116632"/>
            <a:ext cx="9144000" cy="6741368"/>
            <a:chOff x="0" y="116632"/>
            <a:chExt cx="9144000" cy="6741368"/>
          </a:xfrm>
        </p:grpSpPr>
        <p:sp>
          <p:nvSpPr>
            <p:cNvPr id="5" name="Rectangle 4"/>
            <p:cNvSpPr/>
            <p:nvPr/>
          </p:nvSpPr>
          <p:spPr>
            <a:xfrm>
              <a:off x="0" y="116632"/>
              <a:ext cx="91440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+mj-lt"/>
                </a:rPr>
                <a:t>Estimations and projections of the </a:t>
              </a:r>
            </a:p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+mj-lt"/>
                </a:rPr>
                <a:t>number of people (20-79 years) </a:t>
              </a:r>
              <a:br>
                <a:rPr lang="en-US" sz="2800" b="1" dirty="0">
                  <a:solidFill>
                    <a:schemeClr val="tx2"/>
                  </a:solidFill>
                  <a:latin typeface="+mj-lt"/>
                </a:rPr>
              </a:br>
              <a:r>
                <a:rPr lang="en-US" sz="2800" b="1" dirty="0">
                  <a:solidFill>
                    <a:schemeClr val="tx2"/>
                  </a:solidFill>
                  <a:latin typeface="+mj-lt"/>
                </a:rPr>
                <a:t>with diabetes in different editions (millions)</a:t>
              </a:r>
            </a:p>
          </p:txBody>
        </p:sp>
        <p:pic>
          <p:nvPicPr>
            <p:cNvPr id="7170" name="Picture 2" descr="F:\2019\2409 IDF Power Point template\Working files\ppt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196752"/>
              <a:ext cx="8524747" cy="5328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ixaDeTexto 1"/>
            <p:cNvSpPr txBox="1"/>
            <p:nvPr/>
          </p:nvSpPr>
          <p:spPr>
            <a:xfrm>
              <a:off x="395536" y="6488668"/>
              <a:ext cx="21664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IDF, 2021- 10º Edição</a:t>
              </a:r>
            </a:p>
          </p:txBody>
        </p:sp>
        <p:sp>
          <p:nvSpPr>
            <p:cNvPr id="3" name="CaixaDeTexto 2"/>
            <p:cNvSpPr txBox="1"/>
            <p:nvPr/>
          </p:nvSpPr>
          <p:spPr>
            <a:xfrm>
              <a:off x="8028384" y="1988840"/>
              <a:ext cx="5357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700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7827207" y="1691516"/>
              <a:ext cx="93807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b="1" u="sng" dirty="0"/>
                <a:t>milhões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8028384" y="3063888"/>
              <a:ext cx="5357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500</a:t>
              </a:r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8028384" y="3573016"/>
              <a:ext cx="5357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pt-BR" b="1" dirty="0"/>
                <a:t>400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539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6" t="16853" r="9045" b="8656"/>
          <a:stretch>
            <a:fillRect/>
          </a:stretch>
        </p:blipFill>
        <p:spPr bwMode="auto">
          <a:xfrm>
            <a:off x="0" y="0"/>
            <a:ext cx="4321175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t="19485" r="55550" b="10625"/>
          <a:stretch>
            <a:fillRect/>
          </a:stretch>
        </p:blipFill>
        <p:spPr bwMode="auto">
          <a:xfrm>
            <a:off x="6229350" y="60325"/>
            <a:ext cx="291465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CaixaDeTexto 4"/>
          <p:cNvSpPr txBox="1">
            <a:spLocks noChangeArrowheads="1"/>
          </p:cNvSpPr>
          <p:nvPr/>
        </p:nvSpPr>
        <p:spPr bwMode="auto">
          <a:xfrm>
            <a:off x="2444750" y="1433513"/>
            <a:ext cx="42799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400" b="1">
                <a:solidFill>
                  <a:srgbClr val="FF0000"/>
                </a:solidFill>
              </a:rPr>
              <a:t>Diabetes causou 5,1 milhões de mortes em 2013. </a:t>
            </a:r>
          </a:p>
          <a:p>
            <a:pPr algn="ctr" eaLnBrk="1" hangingPunct="1"/>
            <a:endParaRPr lang="pt-BR" altLang="pt-BR" sz="2400" b="1">
              <a:solidFill>
                <a:srgbClr val="FF0000"/>
              </a:solidFill>
            </a:endParaRPr>
          </a:p>
          <a:p>
            <a:pPr algn="ctr" eaLnBrk="1" hangingPunct="1"/>
            <a:r>
              <a:rPr lang="pt-BR" altLang="pt-BR" sz="2400" b="1">
                <a:solidFill>
                  <a:srgbClr val="C00000"/>
                </a:solidFill>
              </a:rPr>
              <a:t>A cada 6 segundos uma pessoa morre no mundo devido ao diabetes.</a:t>
            </a:r>
          </a:p>
        </p:txBody>
      </p:sp>
      <p:grpSp>
        <p:nvGrpSpPr>
          <p:cNvPr id="24581" name="Grupo 19"/>
          <p:cNvGrpSpPr>
            <a:grpSpLocks/>
          </p:cNvGrpSpPr>
          <p:nvPr/>
        </p:nvGrpSpPr>
        <p:grpSpPr bwMode="auto">
          <a:xfrm>
            <a:off x="-174625" y="4727575"/>
            <a:ext cx="9269413" cy="1293813"/>
            <a:chOff x="-423848" y="4980828"/>
            <a:chExt cx="9269150" cy="1956773"/>
          </a:xfrm>
        </p:grpSpPr>
        <p:sp>
          <p:nvSpPr>
            <p:cNvPr id="24583" name="CaixaDeTexto 8"/>
            <p:cNvSpPr txBox="1">
              <a:spLocks noChangeArrowheads="1"/>
            </p:cNvSpPr>
            <p:nvPr/>
          </p:nvSpPr>
          <p:spPr bwMode="auto">
            <a:xfrm>
              <a:off x="-423848" y="5815845"/>
              <a:ext cx="1582201" cy="512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latin typeface="Arial" panose="020B0604020202020204" pitchFamily="34" charset="0"/>
                </a:rPr>
                <a:t>País</a:t>
              </a:r>
            </a:p>
          </p:txBody>
        </p:sp>
        <p:sp>
          <p:nvSpPr>
            <p:cNvPr id="24584" name="CaixaDeTexto 9"/>
            <p:cNvSpPr txBox="1">
              <a:spLocks noChangeArrowheads="1"/>
            </p:cNvSpPr>
            <p:nvPr/>
          </p:nvSpPr>
          <p:spPr bwMode="auto">
            <a:xfrm>
              <a:off x="1173976" y="5815845"/>
              <a:ext cx="1451842" cy="512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latin typeface="Arial" panose="020B0604020202020204" pitchFamily="34" charset="0"/>
                </a:rPr>
                <a:t>Região IDF</a:t>
              </a:r>
            </a:p>
          </p:txBody>
        </p:sp>
        <p:sp>
          <p:nvSpPr>
            <p:cNvPr id="24585" name="CaixaDeTexto 10"/>
            <p:cNvSpPr txBox="1">
              <a:spLocks noChangeArrowheads="1"/>
            </p:cNvSpPr>
            <p:nvPr/>
          </p:nvSpPr>
          <p:spPr bwMode="auto">
            <a:xfrm>
              <a:off x="2699791" y="5569625"/>
              <a:ext cx="1635143" cy="88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 dirty="0">
                  <a:latin typeface="Arial" panose="020B0604020202020204" pitchFamily="34" charset="0"/>
                </a:rPr>
                <a:t>População adulta (20-79)</a:t>
              </a:r>
            </a:p>
          </p:txBody>
        </p:sp>
        <p:sp>
          <p:nvSpPr>
            <p:cNvPr id="24586" name="CaixaDeTexto 11"/>
            <p:cNvSpPr txBox="1">
              <a:spLocks noChangeArrowheads="1"/>
            </p:cNvSpPr>
            <p:nvPr/>
          </p:nvSpPr>
          <p:spPr bwMode="auto">
            <a:xfrm>
              <a:off x="4211961" y="5569625"/>
              <a:ext cx="1756905" cy="88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latin typeface="Arial" panose="020B0604020202020204" pitchFamily="34" charset="0"/>
                </a:rPr>
                <a:t>Casos de diabetes (20-79)</a:t>
              </a:r>
            </a:p>
          </p:txBody>
        </p:sp>
        <p:sp>
          <p:nvSpPr>
            <p:cNvPr id="24587" name="CaixaDeTexto 12"/>
            <p:cNvSpPr txBox="1">
              <a:spLocks noChangeArrowheads="1"/>
            </p:cNvSpPr>
            <p:nvPr/>
          </p:nvSpPr>
          <p:spPr bwMode="auto">
            <a:xfrm>
              <a:off x="5986417" y="5323403"/>
              <a:ext cx="1451842" cy="1257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latin typeface="Arial" panose="020B0604020202020204" pitchFamily="34" charset="0"/>
                </a:rPr>
                <a:t>Prevalência nacional de diabetes (%)</a:t>
              </a:r>
            </a:p>
          </p:txBody>
        </p:sp>
        <p:sp>
          <p:nvSpPr>
            <p:cNvPr id="24588" name="CaixaDeTexto 13"/>
            <p:cNvSpPr txBox="1">
              <a:spLocks noChangeArrowheads="1"/>
            </p:cNvSpPr>
            <p:nvPr/>
          </p:nvSpPr>
          <p:spPr bwMode="auto">
            <a:xfrm>
              <a:off x="7393460" y="4980828"/>
              <a:ext cx="1451842" cy="1629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pt-BR" sz="1600" b="1">
                  <a:latin typeface="Arial" panose="020B0604020202020204" pitchFamily="34" charset="0"/>
                </a:rPr>
                <a:t>Mortes relacionadas ao diabetes (20-79)</a:t>
              </a:r>
            </a:p>
          </p:txBody>
        </p:sp>
        <p:pic>
          <p:nvPicPr>
            <p:cNvPr id="24589" name="Imagem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25" t="87335" r="28416" b="9641"/>
            <a:stretch>
              <a:fillRect/>
            </a:stretch>
          </p:blipFill>
          <p:spPr bwMode="auto">
            <a:xfrm>
              <a:off x="7280899" y="6466001"/>
              <a:ext cx="1499020" cy="4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0" name="Imagem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10" t="87498" r="39745" b="9669"/>
            <a:stretch>
              <a:fillRect/>
            </a:stretch>
          </p:blipFill>
          <p:spPr bwMode="auto">
            <a:xfrm>
              <a:off x="35495" y="6481974"/>
              <a:ext cx="7557277" cy="455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aixaDeTexto 7"/>
          <p:cNvSpPr txBox="1">
            <a:spLocks noChangeArrowheads="1"/>
          </p:cNvSpPr>
          <p:nvPr/>
        </p:nvSpPr>
        <p:spPr bwMode="auto">
          <a:xfrm>
            <a:off x="1907704" y="6574902"/>
            <a:ext cx="280828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100" dirty="0">
                <a:latin typeface="Arial" panose="020B0604020202020204" pitchFamily="34" charset="0"/>
              </a:rPr>
              <a:t>IDF, Diabetes Atlas, 2013.</a:t>
            </a:r>
          </a:p>
        </p:txBody>
      </p:sp>
    </p:spTree>
    <p:extLst>
      <p:ext uri="{BB962C8B-B14F-4D97-AF65-F5344CB8AC3E}">
        <p14:creationId xmlns:p14="http://schemas.microsoft.com/office/powerpoint/2010/main" val="1903208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7504" y="160241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1" tIns="45716" rIns="91431" bIns="4571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15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31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471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62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3725"/>
              </a:lnSpc>
            </a:pPr>
            <a:r>
              <a:rPr lang="pt-BR" sz="3600" b="1">
                <a:solidFill>
                  <a:srgbClr val="000090"/>
                </a:solidFill>
                <a:latin typeface="Calibri" charset="0"/>
              </a:rPr>
              <a:t>A Epidemia de Diabetes : </a:t>
            </a:r>
          </a:p>
          <a:p>
            <a:pPr eaLnBrk="1" hangingPunct="1">
              <a:lnSpc>
                <a:spcPts val="3725"/>
              </a:lnSpc>
            </a:pPr>
            <a:r>
              <a:rPr lang="pt-BR" sz="3600" b="1">
                <a:solidFill>
                  <a:srgbClr val="000090"/>
                </a:solidFill>
                <a:latin typeface="Calibri" charset="0"/>
              </a:rPr>
              <a:t>Projeções Mundiais, 2010–2030</a:t>
            </a:r>
          </a:p>
        </p:txBody>
      </p:sp>
      <p:pic>
        <p:nvPicPr>
          <p:cNvPr id="5" name="Picture 194" descr="Picture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2" y="1303241"/>
            <a:ext cx="9140668" cy="467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52400" y="6537151"/>
            <a:ext cx="9569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200" b="1" dirty="0">
                <a:latin typeface="Times" charset="0"/>
                <a:ea typeface="Gulim" charset="0"/>
                <a:cs typeface="Times" charset="0"/>
              </a:rPr>
              <a:t>IDF. Diabetes Atlas 5</a:t>
            </a:r>
            <a:r>
              <a:rPr lang="en-US" altLang="ko-KR" sz="1200" b="1" baseline="30000" dirty="0">
                <a:latin typeface="Times" charset="0"/>
                <a:ea typeface="Gulim" charset="0"/>
                <a:cs typeface="Times" charset="0"/>
              </a:rPr>
              <a:t>th</a:t>
            </a:r>
            <a:r>
              <a:rPr lang="en-US" altLang="ko-KR" sz="1200" b="1" dirty="0">
                <a:latin typeface="Times" charset="0"/>
                <a:ea typeface="Gulim" charset="0"/>
                <a:cs typeface="Times" charset="0"/>
              </a:rPr>
              <a:t> Ed. 2011</a:t>
            </a:r>
            <a:endParaRPr lang="en-GB" sz="1200" b="1" dirty="0">
              <a:latin typeface="Times" charset="0"/>
              <a:ea typeface="Gulim" charset="0"/>
              <a:cs typeface="Times" charset="0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3995936" y="1196752"/>
            <a:ext cx="4536504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Mundo: 2011 = 366 milhões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 2030 = 552 milhões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Aumento = 51%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2" name="Elipse 1"/>
          <p:cNvSpPr/>
          <p:nvPr/>
        </p:nvSpPr>
        <p:spPr bwMode="auto">
          <a:xfrm>
            <a:off x="1043608" y="3717032"/>
            <a:ext cx="2736304" cy="266429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3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8653</TotalTime>
  <Words>1606</Words>
  <Application>Microsoft Office PowerPoint</Application>
  <PresentationFormat>Apresentação na tela (4:3)</PresentationFormat>
  <Paragraphs>390</Paragraphs>
  <Slides>48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48</vt:i4>
      </vt:variant>
    </vt:vector>
  </HeadingPairs>
  <TitlesOfParts>
    <vt:vector size="67" baseType="lpstr">
      <vt:lpstr>Arial</vt:lpstr>
      <vt:lpstr>Arial</vt:lpstr>
      <vt:lpstr>Arial Black</vt:lpstr>
      <vt:lpstr>Calibri</vt:lpstr>
      <vt:lpstr>DGMetaScience</vt:lpstr>
      <vt:lpstr>Ebrima-Bold</vt:lpstr>
      <vt:lpstr>ff-meta-serif-web-pro</vt:lpstr>
      <vt:lpstr>Museo Slab 700</vt:lpstr>
      <vt:lpstr>Sans</vt:lpstr>
      <vt:lpstr>Times</vt:lpstr>
      <vt:lpstr>Times New Roman</vt:lpstr>
      <vt:lpstr>Wingdings</vt:lpstr>
      <vt:lpstr>Tema do Office</vt:lpstr>
      <vt:lpstr>Design padrão</vt:lpstr>
      <vt:lpstr>2_Design padrão</vt:lpstr>
      <vt:lpstr>7_Design padrão</vt:lpstr>
      <vt:lpstr>8_Design padrão</vt:lpstr>
      <vt:lpstr>ACD ChemSketch 2.0</vt:lpstr>
      <vt:lpstr>PI3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Sintomas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Geraldo</dc:creator>
  <cp:lastModifiedBy>Geraldo Picheth</cp:lastModifiedBy>
  <cp:revision>538</cp:revision>
  <dcterms:created xsi:type="dcterms:W3CDTF">2011-06-04T18:32:03Z</dcterms:created>
  <dcterms:modified xsi:type="dcterms:W3CDTF">2024-04-19T09:28:49Z</dcterms:modified>
</cp:coreProperties>
</file>