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3" r:id="rId3"/>
    <p:sldId id="261" r:id="rId4"/>
    <p:sldId id="262" r:id="rId5"/>
    <p:sldId id="256" r:id="rId6"/>
    <p:sldId id="264" r:id="rId7"/>
    <p:sldId id="266" r:id="rId8"/>
    <p:sldId id="265" r:id="rId9"/>
    <p:sldId id="267" r:id="rId10"/>
    <p:sldId id="268" r:id="rId1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94660"/>
  </p:normalViewPr>
  <p:slideViewPr>
    <p:cSldViewPr snapToGrid="0" showGuides="1">
      <p:cViewPr>
        <p:scale>
          <a:sx n="75" d="100"/>
          <a:sy n="75" d="100"/>
        </p:scale>
        <p:origin x="627" y="15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1CD3F0-F702-5348-F969-7DD54A7B8220}"/>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0CE74E0D-FF2A-1020-8860-2622AA9323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F5C030A-F328-546B-AC65-E807D002E718}"/>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5" name="Espaço Reservado para Rodapé 4">
            <a:extLst>
              <a:ext uri="{FF2B5EF4-FFF2-40B4-BE49-F238E27FC236}">
                <a16:creationId xmlns:a16="http://schemas.microsoft.com/office/drawing/2014/main" id="{6878933B-239C-489C-9B69-BEA2FC2EE3A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3C89531-334D-13F7-0972-EFE7486B1C39}"/>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1426511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E3F2B8-9081-5FE8-154B-FF01B837D7B4}"/>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D589AF7-6D72-9B29-6DA3-768AD552D2FA}"/>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0C4CDB5-BAC5-696F-5000-4ED2D27A40AE}"/>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5" name="Espaço Reservado para Rodapé 4">
            <a:extLst>
              <a:ext uri="{FF2B5EF4-FFF2-40B4-BE49-F238E27FC236}">
                <a16:creationId xmlns:a16="http://schemas.microsoft.com/office/drawing/2014/main" id="{C2F5B5AC-D855-D20B-5D1F-C50BF7D8884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51CA35F-CBC1-AF0F-ED56-8E807A48A11D}"/>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702126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52FFF6E-FD63-F573-9516-9E31917B9D3E}"/>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1B2E1F9A-C85A-DCB8-A8CF-094D2663A92F}"/>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EC34CC4-4E6B-5D15-87B8-D27D5F6A2554}"/>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5" name="Espaço Reservado para Rodapé 4">
            <a:extLst>
              <a:ext uri="{FF2B5EF4-FFF2-40B4-BE49-F238E27FC236}">
                <a16:creationId xmlns:a16="http://schemas.microsoft.com/office/drawing/2014/main" id="{0B1C6288-6BDD-CF8D-D451-46F83BC223A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FB80800-A33E-18A4-B7A7-D5508FD068C9}"/>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351013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19510D-53CB-9A5D-CBAE-08B424497B6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A1AB05B-BD48-30D2-02C1-C0AC7562FF92}"/>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7CE0AD7-2B26-BBC0-A9B0-B608C0B3153D}"/>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5" name="Espaço Reservado para Rodapé 4">
            <a:extLst>
              <a:ext uri="{FF2B5EF4-FFF2-40B4-BE49-F238E27FC236}">
                <a16:creationId xmlns:a16="http://schemas.microsoft.com/office/drawing/2014/main" id="{B4913AFB-B6BE-FBC8-A8A8-DF5993901C8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AA5DC68-79EF-9719-C971-C31D330638BD}"/>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2032974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590762-B8F8-2F91-B57A-4EC16F00D27A}"/>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CC65BD0E-143E-1791-E199-BB718D823F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2A0526FF-524E-98A8-CAF4-1A33CC9A64D4}"/>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5" name="Espaço Reservado para Rodapé 4">
            <a:extLst>
              <a:ext uri="{FF2B5EF4-FFF2-40B4-BE49-F238E27FC236}">
                <a16:creationId xmlns:a16="http://schemas.microsoft.com/office/drawing/2014/main" id="{692824E4-591A-3B17-9DE8-50D6DF850BF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81B4EBE-650F-B672-5478-68A9F9EFA838}"/>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252388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F1D46E-FA37-849A-1AC5-2001BE51B85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F6F329A-36C6-90E6-CB0E-BDA7EF3CB5BE}"/>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566899E4-9A54-ECE6-790C-C044A88DC685}"/>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92E58112-E764-042F-0355-3D9EA083F18F}"/>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6" name="Espaço Reservado para Rodapé 5">
            <a:extLst>
              <a:ext uri="{FF2B5EF4-FFF2-40B4-BE49-F238E27FC236}">
                <a16:creationId xmlns:a16="http://schemas.microsoft.com/office/drawing/2014/main" id="{AD44C4B0-AC90-9E1C-D76D-1C94AD32952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25B84A1-6AAE-6BDE-9207-B1E77B1C8C34}"/>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2977256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8CE948-8F9D-5F16-4C76-961AB389CA7F}"/>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5ABEC516-0399-6D8A-5343-0D9C881614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E2DBFDF4-0857-00F5-04FC-877DE7841B13}"/>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7E9A3E64-5F19-2623-F96F-4B4346D339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3571C56-08DB-6C23-75C7-59306AEA09E2}"/>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63EE178A-670A-2C62-7AA5-66C090F63C38}"/>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8" name="Espaço Reservado para Rodapé 7">
            <a:extLst>
              <a:ext uri="{FF2B5EF4-FFF2-40B4-BE49-F238E27FC236}">
                <a16:creationId xmlns:a16="http://schemas.microsoft.com/office/drawing/2014/main" id="{8C8DD598-D064-8A6D-65E4-B42E62FCE49B}"/>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60BC40A1-E5EE-C855-7B25-4C02EEBDFD3F}"/>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3370167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7FBE50-7F59-737F-6E17-97652575CD21}"/>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FCD42DF-EC73-FE54-C34A-151A99BDB01E}"/>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4" name="Espaço Reservado para Rodapé 3">
            <a:extLst>
              <a:ext uri="{FF2B5EF4-FFF2-40B4-BE49-F238E27FC236}">
                <a16:creationId xmlns:a16="http://schemas.microsoft.com/office/drawing/2014/main" id="{298A540C-43C9-AB2C-A093-4794618E2DEC}"/>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F40DCE44-1DCF-BA15-11A4-6613D44EBD91}"/>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2880787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6AEFDEE-A19E-2EA6-1738-486F2628FF89}"/>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3" name="Espaço Reservado para Rodapé 2">
            <a:extLst>
              <a:ext uri="{FF2B5EF4-FFF2-40B4-BE49-F238E27FC236}">
                <a16:creationId xmlns:a16="http://schemas.microsoft.com/office/drawing/2014/main" id="{190E8CC1-9451-F873-8015-5E5E3C1B96D1}"/>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D61E3AB4-07DC-A270-9F3A-450EA89E3474}"/>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3295048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045C2E-4CEA-0ADC-3262-F0912EB04736}"/>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74C5D4FD-36DC-03DE-66D0-4188708C22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FA15ECBA-AA72-D5DF-35AE-A393B7292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4171C089-71C2-49C4-2029-44A012AB8FE4}"/>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6" name="Espaço Reservado para Rodapé 5">
            <a:extLst>
              <a:ext uri="{FF2B5EF4-FFF2-40B4-BE49-F238E27FC236}">
                <a16:creationId xmlns:a16="http://schemas.microsoft.com/office/drawing/2014/main" id="{6D93C06D-0274-1891-EEA9-75923B15250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215E1CB-9492-B08A-8654-5290F087FE3A}"/>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3513069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1F8354-AF35-42B1-EA18-39AAFF5E929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B39DF393-C4FA-D1D1-1C2C-4AA5FF2FD7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4239A9BA-1088-92D6-898C-17FE4D83C0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1D8BF354-1419-615A-CEEA-47C9D530F2B5}"/>
              </a:ext>
            </a:extLst>
          </p:cNvPr>
          <p:cNvSpPr>
            <a:spLocks noGrp="1"/>
          </p:cNvSpPr>
          <p:nvPr>
            <p:ph type="dt" sz="half" idx="10"/>
          </p:nvPr>
        </p:nvSpPr>
        <p:spPr/>
        <p:txBody>
          <a:bodyPr/>
          <a:lstStyle/>
          <a:p>
            <a:fld id="{A7A964AC-0F4E-45C1-B123-67319B0D52F3}" type="datetimeFigureOut">
              <a:rPr lang="pt-BR" smtClean="0"/>
              <a:t>24/05/2024</a:t>
            </a:fld>
            <a:endParaRPr lang="pt-BR"/>
          </a:p>
        </p:txBody>
      </p:sp>
      <p:sp>
        <p:nvSpPr>
          <p:cNvPr id="6" name="Espaço Reservado para Rodapé 5">
            <a:extLst>
              <a:ext uri="{FF2B5EF4-FFF2-40B4-BE49-F238E27FC236}">
                <a16:creationId xmlns:a16="http://schemas.microsoft.com/office/drawing/2014/main" id="{B6219F28-7359-3356-F7C5-DBF29D722E6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57781CB-DA31-3949-5FC8-0716EC2303C7}"/>
              </a:ext>
            </a:extLst>
          </p:cNvPr>
          <p:cNvSpPr>
            <a:spLocks noGrp="1"/>
          </p:cNvSpPr>
          <p:nvPr>
            <p:ph type="sldNum" sz="quarter" idx="12"/>
          </p:nvPr>
        </p:nvSpPr>
        <p:spPr/>
        <p:txBody>
          <a:bodyPr/>
          <a:lstStyle/>
          <a:p>
            <a:fld id="{F7A62AEC-31FF-4FF6-A453-F4C7C0F64797}" type="slidenum">
              <a:rPr lang="pt-BR" smtClean="0"/>
              <a:t>‹nº›</a:t>
            </a:fld>
            <a:endParaRPr lang="pt-BR"/>
          </a:p>
        </p:txBody>
      </p:sp>
    </p:spTree>
    <p:extLst>
      <p:ext uri="{BB962C8B-B14F-4D97-AF65-F5344CB8AC3E}">
        <p14:creationId xmlns:p14="http://schemas.microsoft.com/office/powerpoint/2010/main" val="3641270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B5D6F9A-6484-BE21-815A-46B097A0F6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6D72042C-C3BC-E178-0007-FBF2F6E942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23BE508-1261-3D8C-0F3B-8854992C8F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A964AC-0F4E-45C1-B123-67319B0D52F3}" type="datetimeFigureOut">
              <a:rPr lang="pt-BR" smtClean="0"/>
              <a:t>24/05/2024</a:t>
            </a:fld>
            <a:endParaRPr lang="pt-BR"/>
          </a:p>
        </p:txBody>
      </p:sp>
      <p:sp>
        <p:nvSpPr>
          <p:cNvPr id="5" name="Espaço Reservado para Rodapé 4">
            <a:extLst>
              <a:ext uri="{FF2B5EF4-FFF2-40B4-BE49-F238E27FC236}">
                <a16:creationId xmlns:a16="http://schemas.microsoft.com/office/drawing/2014/main" id="{2C321B78-0525-C374-3F90-C0D4A1C405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AAFB8B0E-7044-13DC-45D6-935FC761BC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A62AEC-31FF-4FF6-A453-F4C7C0F64797}" type="slidenum">
              <a:rPr lang="pt-BR" smtClean="0"/>
              <a:t>‹nº›</a:t>
            </a:fld>
            <a:endParaRPr lang="pt-BR"/>
          </a:p>
        </p:txBody>
      </p:sp>
    </p:spTree>
    <p:extLst>
      <p:ext uri="{BB962C8B-B14F-4D97-AF65-F5344CB8AC3E}">
        <p14:creationId xmlns:p14="http://schemas.microsoft.com/office/powerpoint/2010/main" val="1950962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http://tibc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riting2.richmond.edu/training/project/biology/matmeth.html" TargetMode="External"/><Relationship Id="rId2" Type="http://schemas.openxmlformats.org/officeDocument/2006/relationships/hyperlink" Target="https://www.enago.com/academy/how-to-write-the-methods-section-of-a-scientific-articl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459B16E4-6A69-5D14-1AF8-A2EA8559E249}"/>
              </a:ext>
            </a:extLst>
          </p:cNvPr>
          <p:cNvSpPr txBox="1"/>
          <p:nvPr/>
        </p:nvSpPr>
        <p:spPr>
          <a:xfrm>
            <a:off x="9657545" y="5853162"/>
            <a:ext cx="1954381" cy="646331"/>
          </a:xfrm>
          <a:prstGeom prst="rect">
            <a:avLst/>
          </a:prstGeom>
          <a:noFill/>
        </p:spPr>
        <p:txBody>
          <a:bodyPr wrap="none" rtlCol="0">
            <a:spAutoFit/>
          </a:bodyPr>
          <a:lstStyle/>
          <a:p>
            <a:pPr algn="ctr"/>
            <a:r>
              <a:rPr lang="pt-BR" b="1" dirty="0">
                <a:latin typeface="Arial" pitchFamily="34" charset="0"/>
                <a:cs typeface="Arial" pitchFamily="34" charset="0"/>
              </a:rPr>
              <a:t>Geraldo </a:t>
            </a:r>
            <a:r>
              <a:rPr lang="pt-BR" b="1" dirty="0" err="1">
                <a:latin typeface="Arial" pitchFamily="34" charset="0"/>
                <a:cs typeface="Arial" pitchFamily="34" charset="0"/>
              </a:rPr>
              <a:t>Picheth</a:t>
            </a:r>
            <a:endParaRPr lang="pt-BR" b="1" dirty="0">
              <a:latin typeface="Arial" pitchFamily="34" charset="0"/>
              <a:cs typeface="Arial" pitchFamily="34" charset="0"/>
            </a:endParaRPr>
          </a:p>
          <a:p>
            <a:pPr algn="ctr"/>
            <a:r>
              <a:rPr lang="pt-BR" b="1" dirty="0">
                <a:latin typeface="Arial" pitchFamily="34" charset="0"/>
                <a:cs typeface="Arial" pitchFamily="34" charset="0"/>
              </a:rPr>
              <a:t> </a:t>
            </a:r>
            <a:r>
              <a:rPr lang="pt-BR" dirty="0">
                <a:latin typeface="Arial" pitchFamily="34" charset="0"/>
                <a:cs typeface="Arial" pitchFamily="34" charset="0"/>
              </a:rPr>
              <a:t> </a:t>
            </a:r>
            <a:r>
              <a:rPr lang="pt-BR" b="1" dirty="0">
                <a:latin typeface="Arial" pitchFamily="34" charset="0"/>
                <a:cs typeface="Arial" pitchFamily="34" charset="0"/>
              </a:rPr>
              <a:t>2024</a:t>
            </a:r>
            <a:endParaRPr lang="en-US" b="1" dirty="0">
              <a:latin typeface="Arial" pitchFamily="34" charset="0"/>
              <a:cs typeface="Arial" pitchFamily="34" charset="0"/>
            </a:endParaRPr>
          </a:p>
        </p:txBody>
      </p:sp>
      <p:pic>
        <p:nvPicPr>
          <p:cNvPr id="3" name="Picture 3">
            <a:extLst>
              <a:ext uri="{FF2B5EF4-FFF2-40B4-BE49-F238E27FC236}">
                <a16:creationId xmlns:a16="http://schemas.microsoft.com/office/drawing/2014/main" id="{A61E667D-7C4F-F3BD-57F1-B486507E1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64" y="168048"/>
            <a:ext cx="1837433" cy="1837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m 3">
            <a:extLst>
              <a:ext uri="{FF2B5EF4-FFF2-40B4-BE49-F238E27FC236}">
                <a16:creationId xmlns:a16="http://schemas.microsoft.com/office/drawing/2014/main" id="{D9A4D408-CD0D-8C2E-DCBB-89E332F50E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2548" y="2122234"/>
            <a:ext cx="1779938" cy="1779938"/>
          </a:xfrm>
          <a:prstGeom prst="rect">
            <a:avLst/>
          </a:prstGeom>
        </p:spPr>
      </p:pic>
      <p:sp>
        <p:nvSpPr>
          <p:cNvPr id="5" name="Retângulo 4">
            <a:extLst>
              <a:ext uri="{FF2B5EF4-FFF2-40B4-BE49-F238E27FC236}">
                <a16:creationId xmlns:a16="http://schemas.microsoft.com/office/drawing/2014/main" id="{CD3F2102-5373-7F80-CAB8-F0C8A40AEA8E}"/>
              </a:ext>
            </a:extLst>
          </p:cNvPr>
          <p:cNvSpPr/>
          <p:nvPr/>
        </p:nvSpPr>
        <p:spPr>
          <a:xfrm>
            <a:off x="2388391" y="168048"/>
            <a:ext cx="7269154" cy="1754326"/>
          </a:xfrm>
          <a:prstGeom prst="rect">
            <a:avLst/>
          </a:prstGeom>
          <a:noFill/>
        </p:spPr>
        <p:txBody>
          <a:bodyPr wrap="square" lIns="91440" tIns="45720" rIns="91440" bIns="45720">
            <a:spAutoFit/>
          </a:bodyPr>
          <a:lstStyle/>
          <a:p>
            <a:pPr algn="ctr"/>
            <a:r>
              <a:rPr lang="pt-BR" sz="5400" b="1" cap="none" spc="0" dirty="0">
                <a:ln w="0"/>
                <a:solidFill>
                  <a:srgbClr val="002060"/>
                </a:solidFill>
                <a:effectLst>
                  <a:outerShdw blurRad="38100" dist="19050" dir="2700000" algn="tl" rotWithShape="0">
                    <a:schemeClr val="dk1">
                      <a:alpha val="40000"/>
                    </a:schemeClr>
                  </a:outerShdw>
                </a:effectLst>
              </a:rPr>
              <a:t>Estruturando </a:t>
            </a:r>
            <a:r>
              <a:rPr lang="pt-BR" sz="5400" b="1" i="1" cap="none" spc="0" dirty="0" err="1">
                <a:ln w="0"/>
                <a:solidFill>
                  <a:srgbClr val="002060"/>
                </a:solidFill>
                <a:effectLst>
                  <a:outerShdw blurRad="38100" dist="19050" dir="2700000" algn="tl" rotWithShape="0">
                    <a:schemeClr val="dk1">
                      <a:alpha val="40000"/>
                    </a:schemeClr>
                  </a:outerShdw>
                </a:effectLst>
              </a:rPr>
              <a:t>paper</a:t>
            </a:r>
            <a:r>
              <a:rPr lang="pt-BR" sz="5400" b="1" cap="none" spc="0" dirty="0">
                <a:ln w="0"/>
                <a:solidFill>
                  <a:srgbClr val="002060"/>
                </a:solidFill>
                <a:effectLst>
                  <a:outerShdw blurRad="38100" dist="19050" dir="2700000" algn="tl" rotWithShape="0">
                    <a:schemeClr val="dk1">
                      <a:alpha val="40000"/>
                    </a:schemeClr>
                  </a:outerShdw>
                </a:effectLst>
              </a:rPr>
              <a:t> com temática do Diabetes</a:t>
            </a:r>
          </a:p>
        </p:txBody>
      </p:sp>
      <p:pic>
        <p:nvPicPr>
          <p:cNvPr id="6" name="Imagem 5">
            <a:extLst>
              <a:ext uri="{FF2B5EF4-FFF2-40B4-BE49-F238E27FC236}">
                <a16:creationId xmlns:a16="http://schemas.microsoft.com/office/drawing/2014/main" id="{71D83075-86B1-20A0-0035-19AD638C799C}"/>
              </a:ext>
            </a:extLst>
          </p:cNvPr>
          <p:cNvPicPr>
            <a:picLocks noChangeAspect="1"/>
          </p:cNvPicPr>
          <p:nvPr/>
        </p:nvPicPr>
        <p:blipFill>
          <a:blip r:embed="rId4"/>
          <a:stretch>
            <a:fillRect/>
          </a:stretch>
        </p:blipFill>
        <p:spPr>
          <a:xfrm>
            <a:off x="9774767" y="52338"/>
            <a:ext cx="2244832" cy="2227826"/>
          </a:xfrm>
          <a:prstGeom prst="rect">
            <a:avLst/>
          </a:prstGeom>
        </p:spPr>
      </p:pic>
      <p:sp>
        <p:nvSpPr>
          <p:cNvPr id="7" name="CaixaDeTexto 6">
            <a:extLst>
              <a:ext uri="{FF2B5EF4-FFF2-40B4-BE49-F238E27FC236}">
                <a16:creationId xmlns:a16="http://schemas.microsoft.com/office/drawing/2014/main" id="{B5897F25-1177-5FA6-A223-106FA3CF46B4}"/>
              </a:ext>
            </a:extLst>
          </p:cNvPr>
          <p:cNvSpPr txBox="1"/>
          <p:nvPr/>
        </p:nvSpPr>
        <p:spPr>
          <a:xfrm>
            <a:off x="2169708" y="2280164"/>
            <a:ext cx="9634954" cy="707886"/>
          </a:xfrm>
          <a:prstGeom prst="rect">
            <a:avLst/>
          </a:prstGeom>
          <a:solidFill>
            <a:srgbClr val="FFFF00"/>
          </a:solidFill>
        </p:spPr>
        <p:txBody>
          <a:bodyPr wrap="square" rtlCol="0">
            <a:spAutoFit/>
          </a:bodyPr>
          <a:lstStyle/>
          <a:p>
            <a:pPr algn="ctr"/>
            <a:r>
              <a:rPr lang="pt-BR" sz="4000" b="1" dirty="0">
                <a:solidFill>
                  <a:srgbClr val="0070C0"/>
                </a:solidFill>
              </a:rPr>
              <a:t>Como estruturar um trabalho científico</a:t>
            </a:r>
            <a:endParaRPr lang="pt-BR" sz="4000" b="1" i="1" dirty="0">
              <a:solidFill>
                <a:srgbClr val="0070C0"/>
              </a:solidFill>
            </a:endParaRPr>
          </a:p>
        </p:txBody>
      </p:sp>
      <p:sp>
        <p:nvSpPr>
          <p:cNvPr id="8" name="Retângulo 7">
            <a:extLst>
              <a:ext uri="{FF2B5EF4-FFF2-40B4-BE49-F238E27FC236}">
                <a16:creationId xmlns:a16="http://schemas.microsoft.com/office/drawing/2014/main" id="{70FE784A-227B-E7D8-54E4-AD986CB1FFBB}"/>
              </a:ext>
            </a:extLst>
          </p:cNvPr>
          <p:cNvSpPr/>
          <p:nvPr/>
        </p:nvSpPr>
        <p:spPr>
          <a:xfrm>
            <a:off x="2029790" y="4165177"/>
            <a:ext cx="8132419" cy="1200329"/>
          </a:xfrm>
          <a:prstGeom prst="rect">
            <a:avLst/>
          </a:prstGeom>
          <a:solidFill>
            <a:srgbClr val="C00000"/>
          </a:solidFill>
        </p:spPr>
        <p:txBody>
          <a:bodyPr wrap="none" lIns="91440" tIns="45720" rIns="91440" bIns="45720">
            <a:spAutoFit/>
          </a:bodyPr>
          <a:lstStyle/>
          <a:p>
            <a:pPr algn="ctr"/>
            <a:r>
              <a:rPr lang="pt-BR" sz="7200" b="1" cap="none" spc="0" dirty="0">
                <a:ln w="0"/>
                <a:solidFill>
                  <a:schemeClr val="bg1"/>
                </a:solidFill>
                <a:effectLst>
                  <a:outerShdw blurRad="38100" dist="19050" dir="2700000" algn="tl" rotWithShape="0">
                    <a:schemeClr val="dk1">
                      <a:alpha val="40000"/>
                    </a:schemeClr>
                  </a:outerShdw>
                </a:effectLst>
              </a:rPr>
              <a:t>Materiais e Métodos</a:t>
            </a:r>
          </a:p>
        </p:txBody>
      </p:sp>
      <p:sp>
        <p:nvSpPr>
          <p:cNvPr id="9" name="CaixaDeTexto 8">
            <a:extLst>
              <a:ext uri="{FF2B5EF4-FFF2-40B4-BE49-F238E27FC236}">
                <a16:creationId xmlns:a16="http://schemas.microsoft.com/office/drawing/2014/main" id="{25EBE4AA-C5BE-C5FD-E550-A928EBB3016B}"/>
              </a:ext>
            </a:extLst>
          </p:cNvPr>
          <p:cNvSpPr txBox="1"/>
          <p:nvPr/>
        </p:nvSpPr>
        <p:spPr>
          <a:xfrm>
            <a:off x="3918874" y="3251055"/>
            <a:ext cx="4643066" cy="523220"/>
          </a:xfrm>
          <a:prstGeom prst="rect">
            <a:avLst/>
          </a:prstGeom>
          <a:solidFill>
            <a:schemeClr val="accent2">
              <a:lumMod val="20000"/>
              <a:lumOff val="80000"/>
            </a:schemeClr>
          </a:solidFill>
        </p:spPr>
        <p:txBody>
          <a:bodyPr wrap="none" rtlCol="0">
            <a:spAutoFit/>
          </a:bodyPr>
          <a:lstStyle/>
          <a:p>
            <a:r>
              <a:rPr lang="pt-BR" sz="2800" b="1" dirty="0"/>
              <a:t>Modelo: estudo caso-controle</a:t>
            </a:r>
          </a:p>
        </p:txBody>
      </p:sp>
    </p:spTree>
    <p:extLst>
      <p:ext uri="{BB962C8B-B14F-4D97-AF65-F5344CB8AC3E}">
        <p14:creationId xmlns:p14="http://schemas.microsoft.com/office/powerpoint/2010/main" val="3281897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55BAAD9A-DC37-6208-366F-799953CD1A2D}"/>
              </a:ext>
            </a:extLst>
          </p:cNvPr>
          <p:cNvSpPr txBox="1"/>
          <p:nvPr/>
        </p:nvSpPr>
        <p:spPr>
          <a:xfrm>
            <a:off x="241300" y="146050"/>
            <a:ext cx="4985404" cy="646331"/>
          </a:xfrm>
          <a:prstGeom prst="rect">
            <a:avLst/>
          </a:prstGeom>
          <a:noFill/>
        </p:spPr>
        <p:txBody>
          <a:bodyPr wrap="none" rtlCol="0">
            <a:spAutoFit/>
          </a:bodyPr>
          <a:lstStyle/>
          <a:p>
            <a:r>
              <a:rPr lang="pt-BR" sz="3600" b="1" dirty="0">
                <a:solidFill>
                  <a:srgbClr val="0070C0"/>
                </a:solidFill>
              </a:rPr>
              <a:t>Outros testes estatísticos</a:t>
            </a:r>
          </a:p>
        </p:txBody>
      </p:sp>
      <p:sp>
        <p:nvSpPr>
          <p:cNvPr id="4" name="CaixaDeTexto 3">
            <a:extLst>
              <a:ext uri="{FF2B5EF4-FFF2-40B4-BE49-F238E27FC236}">
                <a16:creationId xmlns:a16="http://schemas.microsoft.com/office/drawing/2014/main" id="{8F9B26D1-B930-C030-ED31-3AE3FBC14CA1}"/>
              </a:ext>
            </a:extLst>
          </p:cNvPr>
          <p:cNvSpPr txBox="1"/>
          <p:nvPr/>
        </p:nvSpPr>
        <p:spPr>
          <a:xfrm>
            <a:off x="469899" y="777444"/>
            <a:ext cx="4226413" cy="584775"/>
          </a:xfrm>
          <a:prstGeom prst="rect">
            <a:avLst/>
          </a:prstGeom>
          <a:noFill/>
        </p:spPr>
        <p:txBody>
          <a:bodyPr wrap="none" rtlCol="0">
            <a:spAutoFit/>
          </a:bodyPr>
          <a:lstStyle/>
          <a:p>
            <a:r>
              <a:rPr lang="pt-BR" sz="3200" b="1" dirty="0">
                <a:solidFill>
                  <a:srgbClr val="0070C0"/>
                </a:solidFill>
              </a:rPr>
              <a:t>Correlação (Pearson ou </a:t>
            </a:r>
          </a:p>
        </p:txBody>
      </p:sp>
      <p:sp>
        <p:nvSpPr>
          <p:cNvPr id="5" name="CaixaDeTexto 4">
            <a:extLst>
              <a:ext uri="{FF2B5EF4-FFF2-40B4-BE49-F238E27FC236}">
                <a16:creationId xmlns:a16="http://schemas.microsoft.com/office/drawing/2014/main" id="{9A4B9770-FE66-8941-E8BB-D7E10839877D}"/>
              </a:ext>
            </a:extLst>
          </p:cNvPr>
          <p:cNvSpPr txBox="1"/>
          <p:nvPr/>
        </p:nvSpPr>
        <p:spPr>
          <a:xfrm>
            <a:off x="520699" y="1886699"/>
            <a:ext cx="1976760" cy="584775"/>
          </a:xfrm>
          <a:prstGeom prst="rect">
            <a:avLst/>
          </a:prstGeom>
          <a:noFill/>
        </p:spPr>
        <p:txBody>
          <a:bodyPr wrap="none" rtlCol="0">
            <a:spAutoFit/>
          </a:bodyPr>
          <a:lstStyle/>
          <a:p>
            <a:r>
              <a:rPr lang="pt-BR" sz="3200" b="1" dirty="0">
                <a:solidFill>
                  <a:srgbClr val="0070C0"/>
                </a:solidFill>
              </a:rPr>
              <a:t>Curva ROC</a:t>
            </a:r>
          </a:p>
        </p:txBody>
      </p:sp>
      <p:sp>
        <p:nvSpPr>
          <p:cNvPr id="6" name="CaixaDeTexto 5">
            <a:extLst>
              <a:ext uri="{FF2B5EF4-FFF2-40B4-BE49-F238E27FC236}">
                <a16:creationId xmlns:a16="http://schemas.microsoft.com/office/drawing/2014/main" id="{2933F087-036B-2E9E-E30C-5FC705506766}"/>
              </a:ext>
            </a:extLst>
          </p:cNvPr>
          <p:cNvSpPr txBox="1"/>
          <p:nvPr/>
        </p:nvSpPr>
        <p:spPr>
          <a:xfrm>
            <a:off x="520699" y="1341078"/>
            <a:ext cx="5427511" cy="584775"/>
          </a:xfrm>
          <a:prstGeom prst="rect">
            <a:avLst/>
          </a:prstGeom>
          <a:noFill/>
        </p:spPr>
        <p:txBody>
          <a:bodyPr wrap="none" rtlCol="0">
            <a:spAutoFit/>
          </a:bodyPr>
          <a:lstStyle/>
          <a:p>
            <a:r>
              <a:rPr lang="pt-BR" sz="3200" b="1" dirty="0">
                <a:solidFill>
                  <a:srgbClr val="0070C0"/>
                </a:solidFill>
              </a:rPr>
              <a:t>ANOVA com correção de </a:t>
            </a:r>
            <a:r>
              <a:rPr lang="pt-BR" sz="3200" b="1" dirty="0" err="1">
                <a:solidFill>
                  <a:srgbClr val="0070C0"/>
                </a:solidFill>
              </a:rPr>
              <a:t>Tukey</a:t>
            </a:r>
            <a:endParaRPr lang="pt-BR" sz="3200" b="1" dirty="0">
              <a:solidFill>
                <a:srgbClr val="0070C0"/>
              </a:solidFill>
            </a:endParaRPr>
          </a:p>
        </p:txBody>
      </p:sp>
      <p:sp>
        <p:nvSpPr>
          <p:cNvPr id="8" name="CaixaDeTexto 7">
            <a:extLst>
              <a:ext uri="{FF2B5EF4-FFF2-40B4-BE49-F238E27FC236}">
                <a16:creationId xmlns:a16="http://schemas.microsoft.com/office/drawing/2014/main" id="{F15EE795-C9E9-C5E1-8875-CAB766A46261}"/>
              </a:ext>
            </a:extLst>
          </p:cNvPr>
          <p:cNvSpPr txBox="1"/>
          <p:nvPr/>
        </p:nvSpPr>
        <p:spPr>
          <a:xfrm>
            <a:off x="371475" y="2516832"/>
            <a:ext cx="11449050" cy="4065537"/>
          </a:xfrm>
          <a:prstGeom prst="rect">
            <a:avLst/>
          </a:prstGeom>
          <a:noFill/>
        </p:spPr>
        <p:txBody>
          <a:bodyPr wrap="square">
            <a:spAutoFit/>
          </a:bodyPr>
          <a:lstStyle/>
          <a:p>
            <a:pPr>
              <a:lnSpc>
                <a:spcPct val="107000"/>
              </a:lnSpc>
              <a:spcAft>
                <a:spcPts val="800"/>
              </a:spcAft>
            </a:pP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Os</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programas</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MedCalc</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MedCalc</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Statistical Software version 22.023 (</a:t>
            </a: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MedCalc</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Software Ltd, Ostend, Belgium; https://www.medcalc.org; 2024), </a:t>
            </a:r>
          </a:p>
          <a:p>
            <a:pPr>
              <a:lnSpc>
                <a:spcPct val="107000"/>
              </a:lnSpc>
              <a:spcAft>
                <a:spcPts val="800"/>
              </a:spcAft>
            </a:pP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Statistica</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for windows (Cloud Software Group, Inc. (2023). Data Science Workbench, version 14. </a:t>
            </a:r>
            <a:r>
              <a:rPr lang="en-US" sz="2800" b="1"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http://tibco.com</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e</a:t>
            </a:r>
          </a:p>
          <a:p>
            <a:pPr>
              <a:lnSpc>
                <a:spcPct val="107000"/>
              </a:lnSpc>
              <a:spcAft>
                <a:spcPts val="800"/>
              </a:spcAft>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JAMOVI</a:t>
            </a:r>
          </a:p>
          <a:p>
            <a:pPr>
              <a:lnSpc>
                <a:spcPct val="107000"/>
              </a:lnSpc>
              <a:spcAft>
                <a:spcPts val="800"/>
              </a:spcAft>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GraphPad Prism version 10.0.0 for Windows (GraphPad Software, Boston, Massachusetts USA, www.graphpad.com). </a:t>
            </a:r>
            <a:endParaRPr lang="pt-BR"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aixaDeTexto 9">
            <a:extLst>
              <a:ext uri="{FF2B5EF4-FFF2-40B4-BE49-F238E27FC236}">
                <a16:creationId xmlns:a16="http://schemas.microsoft.com/office/drawing/2014/main" id="{24034432-9153-5524-E686-FC9A6352923E}"/>
              </a:ext>
            </a:extLst>
          </p:cNvPr>
          <p:cNvSpPr txBox="1"/>
          <p:nvPr/>
        </p:nvSpPr>
        <p:spPr>
          <a:xfrm>
            <a:off x="6096000" y="66060"/>
            <a:ext cx="6096000" cy="1452642"/>
          </a:xfrm>
          <a:prstGeom prst="rect">
            <a:avLst/>
          </a:prstGeom>
          <a:solidFill>
            <a:srgbClr val="FFFF00"/>
          </a:solidFill>
        </p:spPr>
        <p:txBody>
          <a:bodyPr wrap="square">
            <a:spAutoFit/>
          </a:bodyPr>
          <a:lstStyle/>
          <a:p>
            <a:pPr algn="ctr">
              <a:lnSpc>
                <a:spcPct val="107000"/>
              </a:lnSpc>
              <a:spcAft>
                <a:spcPts val="800"/>
              </a:spcAft>
            </a:pPr>
            <a:r>
              <a:rPr lang="pt-BR" sz="2800" b="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Uma probabilidade menor que 5% (P&lt;0.05) foi considerada significativa em todas as comparações.</a:t>
            </a:r>
            <a:endParaRPr lang="pt-BR" sz="2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417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DD6365CC-56EC-C9C5-39A8-6781301C4BBD}"/>
              </a:ext>
            </a:extLst>
          </p:cNvPr>
          <p:cNvSpPr/>
          <p:nvPr/>
        </p:nvSpPr>
        <p:spPr>
          <a:xfrm>
            <a:off x="1833409" y="96404"/>
            <a:ext cx="8132419" cy="1200329"/>
          </a:xfrm>
          <a:prstGeom prst="rect">
            <a:avLst/>
          </a:prstGeom>
          <a:solidFill>
            <a:srgbClr val="C00000"/>
          </a:solidFill>
        </p:spPr>
        <p:txBody>
          <a:bodyPr wrap="none" lIns="91440" tIns="45720" rIns="91440" bIns="45720">
            <a:spAutoFit/>
          </a:bodyPr>
          <a:lstStyle/>
          <a:p>
            <a:pPr algn="ctr"/>
            <a:r>
              <a:rPr lang="pt-BR" sz="7200" b="1" cap="none" spc="0" dirty="0">
                <a:ln w="0"/>
                <a:solidFill>
                  <a:schemeClr val="bg1"/>
                </a:solidFill>
                <a:effectLst>
                  <a:outerShdw blurRad="38100" dist="19050" dir="2700000" algn="tl" rotWithShape="0">
                    <a:schemeClr val="dk1">
                      <a:alpha val="40000"/>
                    </a:schemeClr>
                  </a:outerShdw>
                </a:effectLst>
              </a:rPr>
              <a:t>Materiais e Métodos</a:t>
            </a:r>
          </a:p>
        </p:txBody>
      </p:sp>
      <p:sp>
        <p:nvSpPr>
          <p:cNvPr id="3" name="CaixaDeTexto 2">
            <a:extLst>
              <a:ext uri="{FF2B5EF4-FFF2-40B4-BE49-F238E27FC236}">
                <a16:creationId xmlns:a16="http://schemas.microsoft.com/office/drawing/2014/main" id="{D3500550-F3AF-37FA-DD47-82FDD0E2221A}"/>
              </a:ext>
            </a:extLst>
          </p:cNvPr>
          <p:cNvSpPr txBox="1"/>
          <p:nvPr/>
        </p:nvSpPr>
        <p:spPr>
          <a:xfrm>
            <a:off x="587205" y="1852080"/>
            <a:ext cx="10890974" cy="1754326"/>
          </a:xfrm>
          <a:prstGeom prst="rect">
            <a:avLst/>
          </a:prstGeom>
          <a:noFill/>
        </p:spPr>
        <p:txBody>
          <a:bodyPr wrap="square" rtlCol="0">
            <a:spAutoFit/>
          </a:bodyPr>
          <a:lstStyle/>
          <a:p>
            <a:r>
              <a:rPr lang="pt-BR" sz="4400" b="1" u="sng" dirty="0">
                <a:solidFill>
                  <a:srgbClr val="C00000"/>
                </a:solidFill>
              </a:rPr>
              <a:t>Contexto importante: </a:t>
            </a:r>
            <a:r>
              <a:rPr lang="pt-BR" sz="3200" b="1" dirty="0"/>
              <a:t>a sessão de Materiais e Métodos deve ser redigida considerando a perspectiva de permitir que outro pesquisador (grupos de pesquisa) repliquem o trabalho</a:t>
            </a:r>
          </a:p>
        </p:txBody>
      </p:sp>
    </p:spTree>
    <p:extLst>
      <p:ext uri="{BB962C8B-B14F-4D97-AF65-F5344CB8AC3E}">
        <p14:creationId xmlns:p14="http://schemas.microsoft.com/office/powerpoint/2010/main" val="1346805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id="{23D5D44F-44F7-6859-2C64-CA30B20B44A3}"/>
              </a:ext>
            </a:extLst>
          </p:cNvPr>
          <p:cNvSpPr/>
          <p:nvPr/>
        </p:nvSpPr>
        <p:spPr>
          <a:xfrm>
            <a:off x="85917" y="-49097"/>
            <a:ext cx="5747472" cy="830997"/>
          </a:xfrm>
          <a:prstGeom prst="rect">
            <a:avLst/>
          </a:prstGeom>
          <a:noFill/>
        </p:spPr>
        <p:txBody>
          <a:bodyPr wrap="none" lIns="91440" tIns="45720" rIns="91440" bIns="45720">
            <a:spAutoFit/>
          </a:bodyPr>
          <a:lstStyle/>
          <a:p>
            <a:pPr algn="ctr"/>
            <a:r>
              <a:rPr lang="pt-BR" sz="4800" b="1" cap="none" spc="0" dirty="0">
                <a:ln w="0"/>
                <a:solidFill>
                  <a:srgbClr val="002060"/>
                </a:solidFill>
                <a:effectLst>
                  <a:outerShdw blurRad="38100" dist="19050" dir="2700000" algn="tl" rotWithShape="0">
                    <a:schemeClr val="dk1">
                      <a:alpha val="40000"/>
                    </a:schemeClr>
                  </a:outerShdw>
                </a:effectLst>
              </a:rPr>
              <a:t>Como escrever M&amp;M </a:t>
            </a:r>
          </a:p>
        </p:txBody>
      </p:sp>
      <p:sp>
        <p:nvSpPr>
          <p:cNvPr id="4" name="CaixaDeTexto 3">
            <a:extLst>
              <a:ext uri="{FF2B5EF4-FFF2-40B4-BE49-F238E27FC236}">
                <a16:creationId xmlns:a16="http://schemas.microsoft.com/office/drawing/2014/main" id="{4037752A-308C-D642-2D72-0250C9700D6F}"/>
              </a:ext>
            </a:extLst>
          </p:cNvPr>
          <p:cNvSpPr txBox="1"/>
          <p:nvPr/>
        </p:nvSpPr>
        <p:spPr>
          <a:xfrm>
            <a:off x="828866" y="1427762"/>
            <a:ext cx="10549102" cy="954107"/>
          </a:xfrm>
          <a:prstGeom prst="rect">
            <a:avLst/>
          </a:prstGeom>
          <a:noFill/>
          <a:ln>
            <a:solidFill>
              <a:schemeClr val="accent1"/>
            </a:solidFill>
          </a:ln>
        </p:spPr>
        <p:txBody>
          <a:bodyPr wrap="square" rtlCol="0">
            <a:spAutoFit/>
          </a:bodyPr>
          <a:lstStyle/>
          <a:p>
            <a:r>
              <a:rPr lang="pt-BR" sz="2800" b="1" dirty="0"/>
              <a:t>Detalhe o consentimento e aprovação do Comitê de Ética em Pesquisa com seres Humanos ou Animais = CAAE (número)</a:t>
            </a:r>
          </a:p>
        </p:txBody>
      </p:sp>
      <p:sp>
        <p:nvSpPr>
          <p:cNvPr id="5" name="CaixaDeTexto 4">
            <a:extLst>
              <a:ext uri="{FF2B5EF4-FFF2-40B4-BE49-F238E27FC236}">
                <a16:creationId xmlns:a16="http://schemas.microsoft.com/office/drawing/2014/main" id="{46671C02-AAA3-9210-A32E-0E16FC3CE72B}"/>
              </a:ext>
            </a:extLst>
          </p:cNvPr>
          <p:cNvSpPr txBox="1"/>
          <p:nvPr/>
        </p:nvSpPr>
        <p:spPr>
          <a:xfrm>
            <a:off x="7493170" y="0"/>
            <a:ext cx="4698830" cy="707886"/>
          </a:xfrm>
          <a:prstGeom prst="rect">
            <a:avLst/>
          </a:prstGeom>
          <a:noFill/>
        </p:spPr>
        <p:txBody>
          <a:bodyPr wrap="square" rtlCol="0">
            <a:spAutoFit/>
          </a:bodyPr>
          <a:lstStyle/>
          <a:p>
            <a:r>
              <a:rPr lang="pt-BR" sz="2000" b="1" dirty="0"/>
              <a:t>Escreva no passado. </a:t>
            </a:r>
          </a:p>
          <a:p>
            <a:r>
              <a:rPr lang="pt-BR" sz="2000" b="1" dirty="0"/>
              <a:t>Os procedimentos já foram realizados</a:t>
            </a:r>
          </a:p>
        </p:txBody>
      </p:sp>
      <p:sp>
        <p:nvSpPr>
          <p:cNvPr id="6" name="CaixaDeTexto 5">
            <a:extLst>
              <a:ext uri="{FF2B5EF4-FFF2-40B4-BE49-F238E27FC236}">
                <a16:creationId xmlns:a16="http://schemas.microsoft.com/office/drawing/2014/main" id="{8346A3CD-0388-B2EC-4A90-DBA72BD704DF}"/>
              </a:ext>
            </a:extLst>
          </p:cNvPr>
          <p:cNvSpPr txBox="1"/>
          <p:nvPr/>
        </p:nvSpPr>
        <p:spPr>
          <a:xfrm>
            <a:off x="828866" y="723453"/>
            <a:ext cx="10549102" cy="523220"/>
          </a:xfrm>
          <a:prstGeom prst="rect">
            <a:avLst/>
          </a:prstGeom>
          <a:noFill/>
          <a:ln>
            <a:solidFill>
              <a:schemeClr val="accent1"/>
            </a:solidFill>
          </a:ln>
        </p:spPr>
        <p:txBody>
          <a:bodyPr wrap="square" rtlCol="0">
            <a:spAutoFit/>
          </a:bodyPr>
          <a:lstStyle/>
          <a:p>
            <a:r>
              <a:rPr lang="pt-BR" sz="2800" b="1" dirty="0"/>
              <a:t>Evite detalhes desnecessários que prejudiquem o fluxo do </a:t>
            </a:r>
            <a:r>
              <a:rPr lang="pt-BR" sz="2800" b="1" dirty="0" err="1"/>
              <a:t>paper</a:t>
            </a:r>
            <a:endParaRPr lang="pt-BR" sz="2800" b="1" dirty="0"/>
          </a:p>
        </p:txBody>
      </p:sp>
      <p:sp>
        <p:nvSpPr>
          <p:cNvPr id="7" name="CaixaDeTexto 6">
            <a:extLst>
              <a:ext uri="{FF2B5EF4-FFF2-40B4-BE49-F238E27FC236}">
                <a16:creationId xmlns:a16="http://schemas.microsoft.com/office/drawing/2014/main" id="{E383CDEE-1FD2-35BB-C377-2602EAD081FF}"/>
              </a:ext>
            </a:extLst>
          </p:cNvPr>
          <p:cNvSpPr txBox="1"/>
          <p:nvPr/>
        </p:nvSpPr>
        <p:spPr>
          <a:xfrm>
            <a:off x="828866" y="4084944"/>
            <a:ext cx="10549102" cy="954107"/>
          </a:xfrm>
          <a:prstGeom prst="rect">
            <a:avLst/>
          </a:prstGeom>
          <a:noFill/>
          <a:ln>
            <a:solidFill>
              <a:schemeClr val="accent1"/>
            </a:solidFill>
          </a:ln>
        </p:spPr>
        <p:txBody>
          <a:bodyPr wrap="square" rtlCol="0">
            <a:spAutoFit/>
          </a:bodyPr>
          <a:lstStyle/>
          <a:p>
            <a:r>
              <a:rPr lang="pt-BR" sz="2800" b="1" dirty="0"/>
              <a:t>Materiais e equipamentos devem ser mencionados. Ver necessidade de detalhamento (particular para cada </a:t>
            </a:r>
            <a:r>
              <a:rPr lang="pt-BR" sz="2800" b="1" dirty="0" err="1"/>
              <a:t>paper</a:t>
            </a:r>
            <a:r>
              <a:rPr lang="pt-BR" sz="2800" b="1" dirty="0"/>
              <a:t> e seus objetivos) </a:t>
            </a:r>
          </a:p>
        </p:txBody>
      </p:sp>
      <p:sp>
        <p:nvSpPr>
          <p:cNvPr id="8" name="CaixaDeTexto 7">
            <a:extLst>
              <a:ext uri="{FF2B5EF4-FFF2-40B4-BE49-F238E27FC236}">
                <a16:creationId xmlns:a16="http://schemas.microsoft.com/office/drawing/2014/main" id="{E9A65E7B-B940-44C8-E4FA-9B27DAE92D1A}"/>
              </a:ext>
            </a:extLst>
          </p:cNvPr>
          <p:cNvSpPr txBox="1"/>
          <p:nvPr/>
        </p:nvSpPr>
        <p:spPr>
          <a:xfrm>
            <a:off x="828866" y="2546021"/>
            <a:ext cx="10549102" cy="1384995"/>
          </a:xfrm>
          <a:prstGeom prst="rect">
            <a:avLst/>
          </a:prstGeom>
          <a:noFill/>
          <a:ln>
            <a:solidFill>
              <a:schemeClr val="accent1"/>
            </a:solidFill>
          </a:ln>
        </p:spPr>
        <p:txBody>
          <a:bodyPr wrap="square" rtlCol="0">
            <a:spAutoFit/>
          </a:bodyPr>
          <a:lstStyle/>
          <a:p>
            <a:r>
              <a:rPr lang="pt-BR" sz="2800" b="1" dirty="0"/>
              <a:t>Detalhes e características da população em estudo. Tamanho amostral, período da coleta (se pertinente), características genéticas da população. Outros elementos relevantes de caracterização</a:t>
            </a:r>
          </a:p>
        </p:txBody>
      </p:sp>
      <p:sp>
        <p:nvSpPr>
          <p:cNvPr id="9" name="CaixaDeTexto 8">
            <a:extLst>
              <a:ext uri="{FF2B5EF4-FFF2-40B4-BE49-F238E27FC236}">
                <a16:creationId xmlns:a16="http://schemas.microsoft.com/office/drawing/2014/main" id="{5003D3DA-6A76-B7AF-C67A-45CE3B8804DD}"/>
              </a:ext>
            </a:extLst>
          </p:cNvPr>
          <p:cNvSpPr txBox="1"/>
          <p:nvPr/>
        </p:nvSpPr>
        <p:spPr>
          <a:xfrm>
            <a:off x="828866" y="5205404"/>
            <a:ext cx="10549102" cy="954107"/>
          </a:xfrm>
          <a:prstGeom prst="rect">
            <a:avLst/>
          </a:prstGeom>
          <a:noFill/>
          <a:ln>
            <a:solidFill>
              <a:schemeClr val="accent1"/>
            </a:solidFill>
          </a:ln>
        </p:spPr>
        <p:txBody>
          <a:bodyPr wrap="square" rtlCol="0">
            <a:spAutoFit/>
          </a:bodyPr>
          <a:lstStyle/>
          <a:p>
            <a:r>
              <a:rPr lang="pt-BR" sz="2800" b="1" dirty="0"/>
              <a:t>Métodos empregados. Dosagens. Tubos de coleta (tipo, marcas) Reagentes (marcas, fabricantes) resumo do ensaio se pertinente. </a:t>
            </a:r>
          </a:p>
        </p:txBody>
      </p:sp>
      <p:sp>
        <p:nvSpPr>
          <p:cNvPr id="10" name="CaixaDeTexto 9">
            <a:extLst>
              <a:ext uri="{FF2B5EF4-FFF2-40B4-BE49-F238E27FC236}">
                <a16:creationId xmlns:a16="http://schemas.microsoft.com/office/drawing/2014/main" id="{C1609B75-0036-980F-1F54-3251CB9E41BD}"/>
              </a:ext>
            </a:extLst>
          </p:cNvPr>
          <p:cNvSpPr txBox="1"/>
          <p:nvPr/>
        </p:nvSpPr>
        <p:spPr>
          <a:xfrm>
            <a:off x="877961" y="6267273"/>
            <a:ext cx="8210811" cy="523220"/>
          </a:xfrm>
          <a:prstGeom prst="rect">
            <a:avLst/>
          </a:prstGeom>
          <a:noFill/>
          <a:ln>
            <a:solidFill>
              <a:schemeClr val="accent1"/>
            </a:solidFill>
          </a:ln>
        </p:spPr>
        <p:txBody>
          <a:bodyPr wrap="square" rtlCol="0">
            <a:spAutoFit/>
          </a:bodyPr>
          <a:lstStyle/>
          <a:p>
            <a:r>
              <a:rPr lang="pt-BR" sz="2800" b="1" dirty="0"/>
              <a:t>Análises Estatísticas (selecionar o que é pertinente</a:t>
            </a:r>
          </a:p>
        </p:txBody>
      </p:sp>
      <p:sp>
        <p:nvSpPr>
          <p:cNvPr id="11" name="Retângulo 10">
            <a:extLst>
              <a:ext uri="{FF2B5EF4-FFF2-40B4-BE49-F238E27FC236}">
                <a16:creationId xmlns:a16="http://schemas.microsoft.com/office/drawing/2014/main" id="{7E1EAC3D-9DB4-6354-16D7-6625CBD0078D}"/>
              </a:ext>
            </a:extLst>
          </p:cNvPr>
          <p:cNvSpPr/>
          <p:nvPr/>
        </p:nvSpPr>
        <p:spPr>
          <a:xfrm>
            <a:off x="189530" y="504432"/>
            <a:ext cx="535724" cy="923330"/>
          </a:xfrm>
          <a:prstGeom prst="rect">
            <a:avLst/>
          </a:prstGeom>
          <a:noFill/>
        </p:spPr>
        <p:txBody>
          <a:bodyPr wrap="none" lIns="91440" tIns="45720" rIns="91440" bIns="45720">
            <a:spAutoFit/>
          </a:bodyPr>
          <a:lstStyle/>
          <a:p>
            <a:pPr algn="ctr"/>
            <a:r>
              <a:rPr lang="pt-BR" sz="5400" b="1" cap="none" spc="0" dirty="0">
                <a:ln w="0"/>
                <a:solidFill>
                  <a:srgbClr val="C00000"/>
                </a:solidFill>
                <a:effectLst>
                  <a:outerShdw blurRad="38100" dist="19050" dir="2700000" algn="tl" rotWithShape="0">
                    <a:schemeClr val="dk1">
                      <a:alpha val="40000"/>
                    </a:schemeClr>
                  </a:outerShdw>
                </a:effectLst>
              </a:rPr>
              <a:t>1</a:t>
            </a:r>
          </a:p>
        </p:txBody>
      </p:sp>
      <p:sp>
        <p:nvSpPr>
          <p:cNvPr id="12" name="Retângulo 11">
            <a:extLst>
              <a:ext uri="{FF2B5EF4-FFF2-40B4-BE49-F238E27FC236}">
                <a16:creationId xmlns:a16="http://schemas.microsoft.com/office/drawing/2014/main" id="{D2388234-CA1F-632E-B213-C437383986A5}"/>
              </a:ext>
            </a:extLst>
          </p:cNvPr>
          <p:cNvSpPr/>
          <p:nvPr/>
        </p:nvSpPr>
        <p:spPr>
          <a:xfrm>
            <a:off x="170954" y="1426129"/>
            <a:ext cx="535724" cy="923330"/>
          </a:xfrm>
          <a:prstGeom prst="rect">
            <a:avLst/>
          </a:prstGeom>
          <a:noFill/>
        </p:spPr>
        <p:txBody>
          <a:bodyPr wrap="none" lIns="91440" tIns="45720" rIns="91440" bIns="45720">
            <a:spAutoFit/>
          </a:bodyPr>
          <a:lstStyle/>
          <a:p>
            <a:pPr algn="ctr"/>
            <a:r>
              <a:rPr lang="pt-BR" sz="5400" b="1" cap="none" spc="0" dirty="0">
                <a:ln w="0"/>
                <a:solidFill>
                  <a:srgbClr val="FF0000"/>
                </a:solidFill>
                <a:effectLst>
                  <a:outerShdw blurRad="38100" dist="19050" dir="2700000" algn="tl" rotWithShape="0">
                    <a:schemeClr val="dk1">
                      <a:alpha val="40000"/>
                    </a:schemeClr>
                  </a:outerShdw>
                </a:effectLst>
              </a:rPr>
              <a:t>2</a:t>
            </a:r>
          </a:p>
        </p:txBody>
      </p:sp>
      <p:sp>
        <p:nvSpPr>
          <p:cNvPr id="13" name="Retângulo 12">
            <a:extLst>
              <a:ext uri="{FF2B5EF4-FFF2-40B4-BE49-F238E27FC236}">
                <a16:creationId xmlns:a16="http://schemas.microsoft.com/office/drawing/2014/main" id="{EC4982C6-BDFA-3DF0-24D0-B350EE6BBB76}"/>
              </a:ext>
            </a:extLst>
          </p:cNvPr>
          <p:cNvSpPr/>
          <p:nvPr/>
        </p:nvSpPr>
        <p:spPr>
          <a:xfrm>
            <a:off x="170954" y="2603394"/>
            <a:ext cx="535724" cy="923330"/>
          </a:xfrm>
          <a:prstGeom prst="rect">
            <a:avLst/>
          </a:prstGeom>
          <a:noFill/>
        </p:spPr>
        <p:txBody>
          <a:bodyPr wrap="none" lIns="91440" tIns="45720" rIns="91440" bIns="45720">
            <a:spAutoFit/>
          </a:bodyPr>
          <a:lstStyle/>
          <a:p>
            <a:pPr algn="ctr"/>
            <a:r>
              <a:rPr lang="pt-BR" sz="5400" b="1" cap="none" spc="0" dirty="0">
                <a:ln w="0"/>
                <a:effectLst>
                  <a:outerShdw blurRad="38100" dist="19050" dir="2700000" algn="tl" rotWithShape="0">
                    <a:schemeClr val="dk1">
                      <a:alpha val="40000"/>
                    </a:schemeClr>
                  </a:outerShdw>
                </a:effectLst>
              </a:rPr>
              <a:t>3</a:t>
            </a:r>
          </a:p>
        </p:txBody>
      </p:sp>
      <p:sp>
        <p:nvSpPr>
          <p:cNvPr id="14" name="Retângulo 13">
            <a:extLst>
              <a:ext uri="{FF2B5EF4-FFF2-40B4-BE49-F238E27FC236}">
                <a16:creationId xmlns:a16="http://schemas.microsoft.com/office/drawing/2014/main" id="{8D6CFC73-B193-354B-B24B-2A6F8CDC189F}"/>
              </a:ext>
            </a:extLst>
          </p:cNvPr>
          <p:cNvSpPr/>
          <p:nvPr/>
        </p:nvSpPr>
        <p:spPr>
          <a:xfrm>
            <a:off x="170954" y="3954068"/>
            <a:ext cx="535724" cy="923330"/>
          </a:xfrm>
          <a:prstGeom prst="rect">
            <a:avLst/>
          </a:prstGeom>
          <a:noFill/>
        </p:spPr>
        <p:txBody>
          <a:bodyPr wrap="none" lIns="91440" tIns="45720" rIns="91440" bIns="45720">
            <a:spAutoFit/>
          </a:bodyPr>
          <a:lstStyle/>
          <a:p>
            <a:pPr algn="ctr"/>
            <a:r>
              <a:rPr lang="pt-BR" sz="5400" b="1" cap="none" spc="0" dirty="0">
                <a:ln w="0"/>
                <a:effectLst>
                  <a:outerShdw blurRad="38100" dist="19050" dir="2700000" algn="tl" rotWithShape="0">
                    <a:schemeClr val="dk1">
                      <a:alpha val="40000"/>
                    </a:schemeClr>
                  </a:outerShdw>
                </a:effectLst>
              </a:rPr>
              <a:t>4</a:t>
            </a:r>
          </a:p>
        </p:txBody>
      </p:sp>
      <p:sp>
        <p:nvSpPr>
          <p:cNvPr id="15" name="Retângulo 14">
            <a:extLst>
              <a:ext uri="{FF2B5EF4-FFF2-40B4-BE49-F238E27FC236}">
                <a16:creationId xmlns:a16="http://schemas.microsoft.com/office/drawing/2014/main" id="{FF444B22-CB7F-CFA2-139E-F556733E7CFE}"/>
              </a:ext>
            </a:extLst>
          </p:cNvPr>
          <p:cNvSpPr/>
          <p:nvPr/>
        </p:nvSpPr>
        <p:spPr>
          <a:xfrm>
            <a:off x="170954" y="5039051"/>
            <a:ext cx="535724" cy="923330"/>
          </a:xfrm>
          <a:prstGeom prst="rect">
            <a:avLst/>
          </a:prstGeom>
          <a:noFill/>
        </p:spPr>
        <p:txBody>
          <a:bodyPr wrap="none" lIns="91440" tIns="45720" rIns="91440" bIns="45720">
            <a:spAutoFit/>
          </a:bodyPr>
          <a:lstStyle/>
          <a:p>
            <a:pPr algn="ctr"/>
            <a:r>
              <a:rPr lang="pt-BR" sz="5400" b="1" cap="none" spc="0" dirty="0">
                <a:ln w="0"/>
                <a:solidFill>
                  <a:srgbClr val="7030A0"/>
                </a:solidFill>
                <a:effectLst>
                  <a:outerShdw blurRad="38100" dist="19050" dir="2700000" algn="tl" rotWithShape="0">
                    <a:schemeClr val="dk1">
                      <a:alpha val="40000"/>
                    </a:schemeClr>
                  </a:outerShdw>
                </a:effectLst>
              </a:rPr>
              <a:t>5</a:t>
            </a:r>
          </a:p>
        </p:txBody>
      </p:sp>
      <p:sp>
        <p:nvSpPr>
          <p:cNvPr id="16" name="Retângulo 15">
            <a:extLst>
              <a:ext uri="{FF2B5EF4-FFF2-40B4-BE49-F238E27FC236}">
                <a16:creationId xmlns:a16="http://schemas.microsoft.com/office/drawing/2014/main" id="{99B1614A-F8A6-44ED-4F70-592DC3A31CB9}"/>
              </a:ext>
            </a:extLst>
          </p:cNvPr>
          <p:cNvSpPr/>
          <p:nvPr/>
        </p:nvSpPr>
        <p:spPr>
          <a:xfrm>
            <a:off x="170954" y="6020342"/>
            <a:ext cx="535724" cy="923330"/>
          </a:xfrm>
          <a:prstGeom prst="rect">
            <a:avLst/>
          </a:prstGeom>
          <a:noFill/>
        </p:spPr>
        <p:txBody>
          <a:bodyPr wrap="none" lIns="91440" tIns="45720" rIns="91440" bIns="45720">
            <a:spAutoFit/>
          </a:bodyPr>
          <a:lstStyle/>
          <a:p>
            <a:pPr algn="ctr"/>
            <a:r>
              <a:rPr lang="pt-BR" sz="5400" b="1" cap="none" spc="0" dirty="0">
                <a:ln w="0"/>
                <a:effectLst>
                  <a:outerShdw blurRad="38100" dist="19050" dir="2700000" algn="tl" rotWithShape="0">
                    <a:schemeClr val="dk1">
                      <a:alpha val="40000"/>
                    </a:schemeClr>
                  </a:outerShdw>
                </a:effectLst>
              </a:rPr>
              <a:t>6</a:t>
            </a:r>
          </a:p>
        </p:txBody>
      </p:sp>
    </p:spTree>
    <p:extLst>
      <p:ext uri="{BB962C8B-B14F-4D97-AF65-F5344CB8AC3E}">
        <p14:creationId xmlns:p14="http://schemas.microsoft.com/office/powerpoint/2010/main" val="846623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FF495BAD-7A95-12C9-5312-494195F13846}"/>
              </a:ext>
            </a:extLst>
          </p:cNvPr>
          <p:cNvSpPr txBox="1"/>
          <p:nvPr/>
        </p:nvSpPr>
        <p:spPr>
          <a:xfrm>
            <a:off x="263887" y="552172"/>
            <a:ext cx="11844242" cy="5632311"/>
          </a:xfrm>
          <a:prstGeom prst="rect">
            <a:avLst/>
          </a:prstGeom>
          <a:noFill/>
        </p:spPr>
        <p:txBody>
          <a:bodyPr wrap="square">
            <a:spAutoFit/>
          </a:bodyPr>
          <a:lstStyle/>
          <a:p>
            <a:pPr algn="l">
              <a:buFont typeface="Arial" panose="020B0604020202020204" pitchFamily="34" charset="0"/>
              <a:buChar char="•"/>
            </a:pPr>
            <a:r>
              <a:rPr lang="en-US" sz="2400" i="0" dirty="0">
                <a:solidFill>
                  <a:srgbClr val="000000"/>
                </a:solidFill>
                <a:effectLst/>
                <a:highlight>
                  <a:srgbClr val="E1F5FE"/>
                </a:highlight>
              </a:rPr>
              <a:t>References of previously published methods.</a:t>
            </a:r>
          </a:p>
          <a:p>
            <a:pPr algn="l">
              <a:buFont typeface="Arial" panose="020B0604020202020204" pitchFamily="34" charset="0"/>
              <a:buChar char="•"/>
            </a:pPr>
            <a:r>
              <a:rPr lang="en-US" sz="2400" b="1" i="0" dirty="0">
                <a:solidFill>
                  <a:srgbClr val="000000"/>
                </a:solidFill>
                <a:effectLst/>
                <a:highlight>
                  <a:srgbClr val="E1F5FE"/>
                </a:highlight>
              </a:rPr>
              <a:t>Study settings</a:t>
            </a:r>
            <a:r>
              <a:rPr lang="en-US" sz="2400" i="0" dirty="0">
                <a:solidFill>
                  <a:srgbClr val="000000"/>
                </a:solidFill>
                <a:effectLst/>
                <a:highlight>
                  <a:srgbClr val="E1F5FE"/>
                </a:highlight>
              </a:rPr>
              <a:t>: If the research involves studying a population, give location and context of the site.</a:t>
            </a:r>
          </a:p>
          <a:p>
            <a:pPr algn="l">
              <a:buFont typeface="Arial" panose="020B0604020202020204" pitchFamily="34" charset="0"/>
              <a:buChar char="•"/>
            </a:pPr>
            <a:r>
              <a:rPr lang="en-US" sz="2400" b="1" i="0" dirty="0">
                <a:solidFill>
                  <a:srgbClr val="000000"/>
                </a:solidFill>
                <a:effectLst/>
                <a:highlight>
                  <a:srgbClr val="E1F5FE"/>
                </a:highlight>
              </a:rPr>
              <a:t>Cell lines</a:t>
            </a:r>
            <a:r>
              <a:rPr lang="en-US" sz="2400" i="0" dirty="0">
                <a:solidFill>
                  <a:srgbClr val="000000"/>
                </a:solidFill>
                <a:effectLst/>
                <a:highlight>
                  <a:srgbClr val="E1F5FE"/>
                </a:highlight>
              </a:rPr>
              <a:t>: Give their source and detail any contamination tests performed.</a:t>
            </a:r>
          </a:p>
          <a:p>
            <a:pPr algn="l">
              <a:buFont typeface="Arial" panose="020B0604020202020204" pitchFamily="34" charset="0"/>
              <a:buChar char="•"/>
            </a:pPr>
            <a:r>
              <a:rPr lang="en-US" sz="2400" b="1" i="0" dirty="0">
                <a:solidFill>
                  <a:srgbClr val="000000"/>
                </a:solidFill>
                <a:effectLst/>
                <a:highlight>
                  <a:srgbClr val="E1F5FE"/>
                </a:highlight>
              </a:rPr>
              <a:t>Antibodies</a:t>
            </a:r>
            <a:r>
              <a:rPr lang="en-US" sz="2400" i="0" dirty="0">
                <a:solidFill>
                  <a:srgbClr val="000000"/>
                </a:solidFill>
                <a:effectLst/>
                <a:highlight>
                  <a:srgbClr val="E1F5FE"/>
                </a:highlight>
              </a:rPr>
              <a:t>: Give details such as catalogue numbers, citations, dilutions used, and batch numbers.</a:t>
            </a:r>
          </a:p>
          <a:p>
            <a:pPr algn="l">
              <a:buFont typeface="Arial" panose="020B0604020202020204" pitchFamily="34" charset="0"/>
              <a:buChar char="•"/>
            </a:pPr>
            <a:r>
              <a:rPr lang="en-US" sz="2400" b="1" i="0" dirty="0">
                <a:solidFill>
                  <a:srgbClr val="000000"/>
                </a:solidFill>
                <a:effectLst/>
                <a:highlight>
                  <a:srgbClr val="E1F5FE"/>
                </a:highlight>
              </a:rPr>
              <a:t>Animal models</a:t>
            </a:r>
            <a:r>
              <a:rPr lang="en-US" sz="2400" i="0" dirty="0">
                <a:solidFill>
                  <a:srgbClr val="000000"/>
                </a:solidFill>
                <a:effectLst/>
                <a:highlight>
                  <a:srgbClr val="E1F5FE"/>
                </a:highlight>
              </a:rPr>
              <a:t>: Species, age, and sex of animals as well as ethical compliance information.</a:t>
            </a:r>
          </a:p>
          <a:p>
            <a:pPr algn="l">
              <a:buFont typeface="Arial" panose="020B0604020202020204" pitchFamily="34" charset="0"/>
              <a:buChar char="•"/>
            </a:pPr>
            <a:r>
              <a:rPr lang="en-US" sz="2400" b="1" i="0" dirty="0">
                <a:solidFill>
                  <a:srgbClr val="000000"/>
                </a:solidFill>
                <a:effectLst/>
                <a:highlight>
                  <a:srgbClr val="E1F5FE"/>
                </a:highlight>
              </a:rPr>
              <a:t>Human subjects</a:t>
            </a:r>
            <a:r>
              <a:rPr lang="en-US" sz="2400" i="0" dirty="0">
                <a:solidFill>
                  <a:srgbClr val="000000"/>
                </a:solidFill>
                <a:effectLst/>
                <a:highlight>
                  <a:srgbClr val="E1F5FE"/>
                </a:highlight>
              </a:rPr>
              <a:t>: Ethics committee requirements and a statement confirming you received informed consent. If relevant, clinical trial registration numbers and selection criteria.</a:t>
            </a:r>
          </a:p>
          <a:p>
            <a:pPr algn="l">
              <a:buFont typeface="Arial" panose="020B0604020202020204" pitchFamily="34" charset="0"/>
              <a:buChar char="•"/>
            </a:pPr>
            <a:r>
              <a:rPr lang="en-US" sz="2400" i="0" dirty="0">
                <a:solidFill>
                  <a:srgbClr val="000000"/>
                </a:solidFill>
                <a:effectLst/>
                <a:highlight>
                  <a:srgbClr val="E1F5FE"/>
                </a:highlight>
              </a:rPr>
              <a:t>Data accession codes for data you deposited in a repository.</a:t>
            </a:r>
          </a:p>
          <a:p>
            <a:pPr algn="l">
              <a:buFont typeface="Arial" panose="020B0604020202020204" pitchFamily="34" charset="0"/>
              <a:buChar char="•"/>
            </a:pPr>
            <a:r>
              <a:rPr lang="en-US" sz="2400" b="1" i="0" dirty="0">
                <a:solidFill>
                  <a:srgbClr val="000000"/>
                </a:solidFill>
                <a:effectLst/>
                <a:highlight>
                  <a:srgbClr val="E1F5FE"/>
                </a:highlight>
              </a:rPr>
              <a:t>Software</a:t>
            </a:r>
            <a:r>
              <a:rPr lang="en-US" sz="2400" i="0" dirty="0">
                <a:solidFill>
                  <a:srgbClr val="000000"/>
                </a:solidFill>
                <a:effectLst/>
                <a:highlight>
                  <a:srgbClr val="E1F5FE"/>
                </a:highlight>
              </a:rPr>
              <a:t>: Where you obtained the programs and their version numbers.</a:t>
            </a:r>
          </a:p>
          <a:p>
            <a:pPr algn="l">
              <a:buFont typeface="Arial" panose="020B0604020202020204" pitchFamily="34" charset="0"/>
              <a:buChar char="•"/>
            </a:pPr>
            <a:r>
              <a:rPr lang="en-US" sz="2400" b="1" i="0" dirty="0">
                <a:solidFill>
                  <a:srgbClr val="000000"/>
                </a:solidFill>
                <a:effectLst/>
                <a:highlight>
                  <a:srgbClr val="E1F5FE"/>
                </a:highlight>
              </a:rPr>
              <a:t>Statistics</a:t>
            </a:r>
            <a:r>
              <a:rPr lang="en-US" sz="2400" i="0" dirty="0">
                <a:solidFill>
                  <a:srgbClr val="000000"/>
                </a:solidFill>
                <a:effectLst/>
                <a:highlight>
                  <a:srgbClr val="E1F5FE"/>
                </a:highlight>
              </a:rPr>
              <a:t>: Criteria for including or excluding samples or subjects, </a:t>
            </a:r>
            <a:r>
              <a:rPr lang="en-US" sz="2400" i="0" dirty="0" err="1">
                <a:solidFill>
                  <a:srgbClr val="000000"/>
                </a:solidFill>
                <a:effectLst/>
                <a:highlight>
                  <a:srgbClr val="E1F5FE"/>
                </a:highlight>
              </a:rPr>
              <a:t>randomisation</a:t>
            </a:r>
            <a:r>
              <a:rPr lang="en-US" sz="2400" i="0" dirty="0">
                <a:solidFill>
                  <a:srgbClr val="000000"/>
                </a:solidFill>
                <a:effectLst/>
                <a:highlight>
                  <a:srgbClr val="E1F5FE"/>
                </a:highlight>
              </a:rPr>
              <a:t> methods, details of investigator blinding to avoid bias, appropriateness of statistical tests used for your study.</a:t>
            </a:r>
          </a:p>
          <a:p>
            <a:pPr algn="l">
              <a:buFont typeface="Arial" panose="020B0604020202020204" pitchFamily="34" charset="0"/>
              <a:buChar char="•"/>
            </a:pPr>
            <a:r>
              <a:rPr lang="en-US" sz="2400" i="0" dirty="0">
                <a:solidFill>
                  <a:srgbClr val="000000"/>
                </a:solidFill>
                <a:effectLst/>
                <a:highlight>
                  <a:srgbClr val="E1F5FE"/>
                </a:highlight>
              </a:rPr>
              <a:t>Timeframes if relevant.</a:t>
            </a:r>
          </a:p>
        </p:txBody>
      </p:sp>
    </p:spTree>
    <p:extLst>
      <p:ext uri="{BB962C8B-B14F-4D97-AF65-F5344CB8AC3E}">
        <p14:creationId xmlns:p14="http://schemas.microsoft.com/office/powerpoint/2010/main" val="3147320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ixaDeTexto 6">
            <a:extLst>
              <a:ext uri="{FF2B5EF4-FFF2-40B4-BE49-F238E27FC236}">
                <a16:creationId xmlns:a16="http://schemas.microsoft.com/office/drawing/2014/main" id="{8094738E-EB57-E0CD-845E-879A9942BE00}"/>
              </a:ext>
            </a:extLst>
          </p:cNvPr>
          <p:cNvSpPr txBox="1"/>
          <p:nvPr/>
        </p:nvSpPr>
        <p:spPr>
          <a:xfrm>
            <a:off x="0" y="0"/>
            <a:ext cx="11993388" cy="6986528"/>
          </a:xfrm>
          <a:prstGeom prst="rect">
            <a:avLst/>
          </a:prstGeom>
          <a:noFill/>
        </p:spPr>
        <p:txBody>
          <a:bodyPr wrap="square">
            <a:spAutoFit/>
          </a:bodyPr>
          <a:lstStyle/>
          <a:p>
            <a:pPr algn="l"/>
            <a:r>
              <a:rPr lang="en-US" sz="1600" b="1" i="0" dirty="0">
                <a:solidFill>
                  <a:srgbClr val="000000"/>
                </a:solidFill>
                <a:effectLst/>
                <a:highlight>
                  <a:srgbClr val="E1F5FE"/>
                </a:highlight>
                <a:latin typeface="Open Sans" panose="020B0606030504020204" pitchFamily="34" charset="0"/>
              </a:rPr>
              <a:t>How to Write the Materials and Methods Section of a Research Paper</a:t>
            </a:r>
          </a:p>
          <a:p>
            <a:pPr algn="l"/>
            <a:r>
              <a:rPr lang="en-US" sz="1600" b="0" i="0" dirty="0">
                <a:solidFill>
                  <a:srgbClr val="7B7B7B"/>
                </a:solidFill>
                <a:effectLst/>
                <a:highlight>
                  <a:srgbClr val="E1F5FE"/>
                </a:highlight>
                <a:latin typeface="Open Sans" panose="020B0606030504020204" pitchFamily="34" charset="0"/>
              </a:rPr>
              <a:t> </a:t>
            </a:r>
          </a:p>
          <a:p>
            <a:pPr algn="l"/>
            <a:r>
              <a:rPr lang="en-US" sz="1600" b="0" i="0" dirty="0">
                <a:solidFill>
                  <a:srgbClr val="000000"/>
                </a:solidFill>
                <a:effectLst/>
                <a:highlight>
                  <a:srgbClr val="E1F5FE"/>
                </a:highlight>
                <a:latin typeface="Open Sans" panose="020B0606030504020204" pitchFamily="34" charset="0"/>
              </a:rPr>
              <a:t>When writing the Materials and Methods section of a research paper, you need to give enough </a:t>
            </a:r>
            <a:r>
              <a:rPr lang="en-US" sz="1600" b="0" i="0" u="sng" dirty="0">
                <a:solidFill>
                  <a:srgbClr val="0000FF"/>
                </a:solidFill>
                <a:effectLst/>
                <a:highlight>
                  <a:srgbClr val="E1F5FE"/>
                </a:highlight>
                <a:latin typeface="Open Sans" panose="020B0606030504020204" pitchFamily="34" charset="0"/>
                <a:hlinkClick r:id="rId2"/>
              </a:rPr>
              <a:t>detail in your </a:t>
            </a:r>
            <a:r>
              <a:rPr lang="en-US" sz="1400" b="0" i="0" u="sng" dirty="0">
                <a:solidFill>
                  <a:srgbClr val="0000FF"/>
                </a:solidFill>
                <a:effectLst/>
                <a:highlight>
                  <a:srgbClr val="E1F5FE"/>
                </a:highlight>
                <a:latin typeface="Open Sans" panose="020B0606030504020204" pitchFamily="34" charset="0"/>
                <a:hlinkClick r:id="rId2"/>
              </a:rPr>
              <a:t>methods</a:t>
            </a:r>
            <a:r>
              <a:rPr lang="en-US" sz="1600" b="0" i="0" dirty="0">
                <a:solidFill>
                  <a:srgbClr val="000000"/>
                </a:solidFill>
                <a:effectLst/>
                <a:highlight>
                  <a:srgbClr val="E1F5FE"/>
                </a:highlight>
                <a:latin typeface="Open Sans" panose="020B0606030504020204" pitchFamily="34" charset="0"/>
              </a:rPr>
              <a:t> so that others can reproduce your experiments. However, there is no need to detail established experiments. Readers can find these details in the previously published references you refer to in the methods. Follow these </a:t>
            </a:r>
            <a:r>
              <a:rPr lang="en-US" sz="1600" b="0" i="0" u="sng" dirty="0">
                <a:solidFill>
                  <a:srgbClr val="0000FF"/>
                </a:solidFill>
                <a:effectLst/>
                <a:highlight>
                  <a:srgbClr val="E1F5FE"/>
                </a:highlight>
                <a:latin typeface="Open Sans" panose="020B0606030504020204" pitchFamily="34" charset="0"/>
                <a:hlinkClick r:id="rId3"/>
              </a:rPr>
              <a:t>tips to write the Materials and Methods section of your research paper:</a:t>
            </a:r>
            <a:r>
              <a:rPr lang="en-US" sz="1600" b="0" i="0" dirty="0">
                <a:solidFill>
                  <a:srgbClr val="000000"/>
                </a:solidFill>
                <a:effectLst/>
                <a:highlight>
                  <a:srgbClr val="E1F5FE"/>
                </a:highlight>
                <a:latin typeface="Open Sans" panose="020B0606030504020204" pitchFamily="34" charset="0"/>
              </a:rPr>
              <a:t>:</a:t>
            </a:r>
          </a:p>
          <a:p>
            <a:pPr algn="l">
              <a:buFont typeface="+mj-lt"/>
              <a:buAutoNum type="arabicPeriod"/>
            </a:pPr>
            <a:r>
              <a:rPr lang="en-US" sz="1600" b="0" i="0" dirty="0">
                <a:solidFill>
                  <a:srgbClr val="000000"/>
                </a:solidFill>
                <a:effectLst/>
                <a:highlight>
                  <a:srgbClr val="E1F5FE"/>
                </a:highlight>
                <a:latin typeface="Open Sans" panose="020B0606030504020204" pitchFamily="34" charset="0"/>
              </a:rPr>
              <a:t>Write in the past tense because you are reporting on procedures you carried out.</a:t>
            </a:r>
          </a:p>
          <a:p>
            <a:pPr algn="l">
              <a:buFont typeface="+mj-lt"/>
              <a:buAutoNum type="arabicPeriod"/>
            </a:pPr>
            <a:r>
              <a:rPr lang="en-US" sz="1600" b="0" i="0" dirty="0">
                <a:solidFill>
                  <a:srgbClr val="000000"/>
                </a:solidFill>
                <a:effectLst/>
                <a:highlight>
                  <a:srgbClr val="E1F5FE"/>
                </a:highlight>
                <a:latin typeface="Open Sans" panose="020B0606030504020204" pitchFamily="34" charset="0"/>
              </a:rPr>
              <a:t>Avoid unnecessary details that disrupts the flow.</a:t>
            </a:r>
          </a:p>
          <a:p>
            <a:pPr algn="l">
              <a:buFont typeface="+mj-lt"/>
              <a:buAutoNum type="arabicPeriod"/>
            </a:pPr>
            <a:r>
              <a:rPr lang="en-US" sz="1600" b="0" i="0" dirty="0">
                <a:solidFill>
                  <a:srgbClr val="000000"/>
                </a:solidFill>
                <a:effectLst/>
                <a:highlight>
                  <a:srgbClr val="E1F5FE"/>
                </a:highlight>
                <a:latin typeface="Open Sans" panose="020B0606030504020204" pitchFamily="34" charset="0"/>
              </a:rPr>
              <a:t>Materials and </a:t>
            </a:r>
            <a:r>
              <a:rPr lang="en-US" sz="1600" b="0" i="0" dirty="0" err="1">
                <a:solidFill>
                  <a:srgbClr val="000000"/>
                </a:solidFill>
                <a:effectLst/>
                <a:highlight>
                  <a:srgbClr val="E1F5FE"/>
                </a:highlight>
                <a:latin typeface="Open Sans" panose="020B0606030504020204" pitchFamily="34" charset="0"/>
              </a:rPr>
              <a:t>equipments</a:t>
            </a:r>
            <a:r>
              <a:rPr lang="en-US" sz="1600" b="0" i="0" dirty="0">
                <a:solidFill>
                  <a:srgbClr val="000000"/>
                </a:solidFill>
                <a:effectLst/>
                <a:highlight>
                  <a:srgbClr val="E1F5FE"/>
                </a:highlight>
                <a:latin typeface="Open Sans" panose="020B0606030504020204" pitchFamily="34" charset="0"/>
              </a:rPr>
              <a:t> should be mentioned throughout the procedure, rather than listed at the beginning of a section.</a:t>
            </a:r>
          </a:p>
          <a:p>
            <a:pPr algn="l">
              <a:buFont typeface="+mj-lt"/>
              <a:buAutoNum type="arabicPeriod"/>
            </a:pPr>
            <a:r>
              <a:rPr lang="en-US" sz="1600" b="0" i="0" dirty="0">
                <a:solidFill>
                  <a:srgbClr val="000000"/>
                </a:solidFill>
                <a:effectLst/>
                <a:highlight>
                  <a:srgbClr val="E1F5FE"/>
                </a:highlight>
                <a:latin typeface="Open Sans" panose="020B0606030504020204" pitchFamily="34" charset="0"/>
              </a:rPr>
              <a:t>Detail any ethics or consent requirements if your study included humans or animal subjects.</a:t>
            </a:r>
          </a:p>
          <a:p>
            <a:pPr algn="l">
              <a:buFont typeface="+mj-lt"/>
              <a:buAutoNum type="arabicPeriod"/>
            </a:pPr>
            <a:r>
              <a:rPr lang="en-US" sz="1600" b="0" i="0" dirty="0">
                <a:solidFill>
                  <a:srgbClr val="000000"/>
                </a:solidFill>
                <a:effectLst/>
                <a:highlight>
                  <a:srgbClr val="E1F5FE"/>
                </a:highlight>
                <a:latin typeface="Open Sans" panose="020B0606030504020204" pitchFamily="34" charset="0"/>
              </a:rPr>
              <a:t>Use standard nomenclature and numbers.</a:t>
            </a:r>
          </a:p>
          <a:p>
            <a:pPr algn="l">
              <a:buFont typeface="+mj-lt"/>
              <a:buAutoNum type="arabicPeriod"/>
            </a:pPr>
            <a:r>
              <a:rPr lang="en-US" sz="1600" b="0" i="0" dirty="0">
                <a:solidFill>
                  <a:srgbClr val="000000"/>
                </a:solidFill>
                <a:effectLst/>
                <a:highlight>
                  <a:srgbClr val="E1F5FE"/>
                </a:highlight>
                <a:latin typeface="Open Sans" panose="020B0606030504020204" pitchFamily="34" charset="0"/>
              </a:rPr>
              <a:t>Ensure you have the correct control experiments.</a:t>
            </a:r>
          </a:p>
          <a:p>
            <a:pPr algn="l">
              <a:buFont typeface="+mj-lt"/>
              <a:buAutoNum type="arabicPeriod"/>
            </a:pPr>
            <a:r>
              <a:rPr lang="en-US" sz="1600" b="0" i="0" dirty="0">
                <a:solidFill>
                  <a:srgbClr val="000000"/>
                </a:solidFill>
                <a:effectLst/>
                <a:highlight>
                  <a:srgbClr val="E1F5FE"/>
                </a:highlight>
                <a:latin typeface="Open Sans" panose="020B0606030504020204" pitchFamily="34" charset="0"/>
              </a:rPr>
              <a:t>Methods should be listed logically.</a:t>
            </a:r>
          </a:p>
          <a:p>
            <a:pPr algn="l">
              <a:buFont typeface="+mj-lt"/>
              <a:buAutoNum type="arabicPeriod"/>
            </a:pPr>
            <a:r>
              <a:rPr lang="en-US" sz="1600" b="0" i="0" dirty="0">
                <a:solidFill>
                  <a:srgbClr val="000000"/>
                </a:solidFill>
                <a:effectLst/>
                <a:highlight>
                  <a:srgbClr val="E1F5FE"/>
                </a:highlight>
                <a:latin typeface="Open Sans" panose="020B0606030504020204" pitchFamily="34" charset="0"/>
              </a:rPr>
              <a:t>Detail statistical methods used to analyze your data.</a:t>
            </a:r>
          </a:p>
          <a:p>
            <a:pPr algn="l"/>
            <a:r>
              <a:rPr lang="en-US" sz="1600" b="0" i="0" dirty="0">
                <a:solidFill>
                  <a:srgbClr val="000000"/>
                </a:solidFill>
                <a:effectLst/>
                <a:highlight>
                  <a:srgbClr val="E1F5FE"/>
                </a:highlight>
                <a:latin typeface="Open Sans" panose="020B0606030504020204" pitchFamily="34" charset="0"/>
              </a:rPr>
              <a:t>Here is a checklist of things that should be in your Materials and Methods:</a:t>
            </a:r>
          </a:p>
          <a:p>
            <a:pPr algn="l">
              <a:buFont typeface="Arial" panose="020B0604020202020204" pitchFamily="34" charset="0"/>
              <a:buChar char="•"/>
            </a:pPr>
            <a:r>
              <a:rPr lang="en-US" sz="1600" b="0" i="0" dirty="0">
                <a:solidFill>
                  <a:srgbClr val="000000"/>
                </a:solidFill>
                <a:effectLst/>
                <a:highlight>
                  <a:srgbClr val="E1F5FE"/>
                </a:highlight>
                <a:latin typeface="Open Sans" panose="020B0606030504020204" pitchFamily="34" charset="0"/>
              </a:rPr>
              <a:t>References of previously published methods.</a:t>
            </a:r>
          </a:p>
          <a:p>
            <a:pPr algn="l">
              <a:buFont typeface="Arial" panose="020B0604020202020204" pitchFamily="34" charset="0"/>
              <a:buChar char="•"/>
            </a:pPr>
            <a:r>
              <a:rPr lang="en-US" sz="1600" b="1" i="0" dirty="0">
                <a:solidFill>
                  <a:srgbClr val="000000"/>
                </a:solidFill>
                <a:effectLst/>
                <a:highlight>
                  <a:srgbClr val="E1F5FE"/>
                </a:highlight>
                <a:latin typeface="Open Sans" panose="020B0606030504020204" pitchFamily="34" charset="0"/>
              </a:rPr>
              <a:t>Study settings</a:t>
            </a:r>
            <a:r>
              <a:rPr lang="en-US" sz="1600" b="0" i="0" dirty="0">
                <a:solidFill>
                  <a:srgbClr val="000000"/>
                </a:solidFill>
                <a:effectLst/>
                <a:highlight>
                  <a:srgbClr val="E1F5FE"/>
                </a:highlight>
                <a:latin typeface="Open Sans" panose="020B0606030504020204" pitchFamily="34" charset="0"/>
              </a:rPr>
              <a:t>: If the research involves studying a population, give location and context of the site.</a:t>
            </a:r>
          </a:p>
          <a:p>
            <a:pPr algn="l">
              <a:buFont typeface="Arial" panose="020B0604020202020204" pitchFamily="34" charset="0"/>
              <a:buChar char="•"/>
            </a:pPr>
            <a:r>
              <a:rPr lang="en-US" sz="1600" b="1" i="0" dirty="0">
                <a:solidFill>
                  <a:srgbClr val="000000"/>
                </a:solidFill>
                <a:effectLst/>
                <a:highlight>
                  <a:srgbClr val="E1F5FE"/>
                </a:highlight>
                <a:latin typeface="Open Sans" panose="020B0606030504020204" pitchFamily="34" charset="0"/>
              </a:rPr>
              <a:t>Cell lines</a:t>
            </a:r>
            <a:r>
              <a:rPr lang="en-US" sz="1600" b="0" i="0" dirty="0">
                <a:solidFill>
                  <a:srgbClr val="000000"/>
                </a:solidFill>
                <a:effectLst/>
                <a:highlight>
                  <a:srgbClr val="E1F5FE"/>
                </a:highlight>
                <a:latin typeface="Open Sans" panose="020B0606030504020204" pitchFamily="34" charset="0"/>
              </a:rPr>
              <a:t>: Give their source and detail any contamination tests performed.</a:t>
            </a:r>
          </a:p>
          <a:p>
            <a:pPr algn="l">
              <a:buFont typeface="Arial" panose="020B0604020202020204" pitchFamily="34" charset="0"/>
              <a:buChar char="•"/>
            </a:pPr>
            <a:r>
              <a:rPr lang="en-US" sz="1600" b="1" i="0" dirty="0">
                <a:solidFill>
                  <a:srgbClr val="000000"/>
                </a:solidFill>
                <a:effectLst/>
                <a:highlight>
                  <a:srgbClr val="E1F5FE"/>
                </a:highlight>
                <a:latin typeface="Open Sans" panose="020B0606030504020204" pitchFamily="34" charset="0"/>
              </a:rPr>
              <a:t>Antibodies</a:t>
            </a:r>
            <a:r>
              <a:rPr lang="en-US" sz="1600" b="0" i="0" dirty="0">
                <a:solidFill>
                  <a:srgbClr val="000000"/>
                </a:solidFill>
                <a:effectLst/>
                <a:highlight>
                  <a:srgbClr val="E1F5FE"/>
                </a:highlight>
                <a:latin typeface="Open Sans" panose="020B0606030504020204" pitchFamily="34" charset="0"/>
              </a:rPr>
              <a:t>: Give details such as catalogue numbers, citations, dilutions used, and batch numbers.</a:t>
            </a:r>
          </a:p>
          <a:p>
            <a:pPr algn="l">
              <a:buFont typeface="Arial" panose="020B0604020202020204" pitchFamily="34" charset="0"/>
              <a:buChar char="•"/>
            </a:pPr>
            <a:r>
              <a:rPr lang="en-US" sz="1600" b="1" i="0" dirty="0">
                <a:solidFill>
                  <a:srgbClr val="000000"/>
                </a:solidFill>
                <a:effectLst/>
                <a:highlight>
                  <a:srgbClr val="E1F5FE"/>
                </a:highlight>
                <a:latin typeface="Open Sans" panose="020B0606030504020204" pitchFamily="34" charset="0"/>
              </a:rPr>
              <a:t>Animal models</a:t>
            </a:r>
            <a:r>
              <a:rPr lang="en-US" sz="1600" b="0" i="0" dirty="0">
                <a:solidFill>
                  <a:srgbClr val="000000"/>
                </a:solidFill>
                <a:effectLst/>
                <a:highlight>
                  <a:srgbClr val="E1F5FE"/>
                </a:highlight>
                <a:latin typeface="Open Sans" panose="020B0606030504020204" pitchFamily="34" charset="0"/>
              </a:rPr>
              <a:t>: Species, age, and sex of animals as well as ethical compliance information.</a:t>
            </a:r>
          </a:p>
          <a:p>
            <a:pPr algn="l">
              <a:buFont typeface="Arial" panose="020B0604020202020204" pitchFamily="34" charset="0"/>
              <a:buChar char="•"/>
            </a:pPr>
            <a:r>
              <a:rPr lang="en-US" sz="1600" b="1" i="0" dirty="0">
                <a:solidFill>
                  <a:srgbClr val="000000"/>
                </a:solidFill>
                <a:effectLst/>
                <a:highlight>
                  <a:srgbClr val="E1F5FE"/>
                </a:highlight>
                <a:latin typeface="Open Sans" panose="020B0606030504020204" pitchFamily="34" charset="0"/>
              </a:rPr>
              <a:t>Human subjects</a:t>
            </a:r>
            <a:r>
              <a:rPr lang="en-US" sz="1600" b="0" i="0" dirty="0">
                <a:solidFill>
                  <a:srgbClr val="000000"/>
                </a:solidFill>
                <a:effectLst/>
                <a:highlight>
                  <a:srgbClr val="E1F5FE"/>
                </a:highlight>
                <a:latin typeface="Open Sans" panose="020B0606030504020204" pitchFamily="34" charset="0"/>
              </a:rPr>
              <a:t>: Ethics committee requirements and a statement confirming you received informed consent. If relevant, clinical trial registration numbers and selection criteria.</a:t>
            </a:r>
          </a:p>
          <a:p>
            <a:pPr algn="l">
              <a:buFont typeface="Arial" panose="020B0604020202020204" pitchFamily="34" charset="0"/>
              <a:buChar char="•"/>
            </a:pPr>
            <a:r>
              <a:rPr lang="en-US" sz="1600" b="0" i="0" dirty="0">
                <a:solidFill>
                  <a:srgbClr val="000000"/>
                </a:solidFill>
                <a:effectLst/>
                <a:highlight>
                  <a:srgbClr val="E1F5FE"/>
                </a:highlight>
                <a:latin typeface="Open Sans" panose="020B0606030504020204" pitchFamily="34" charset="0"/>
              </a:rPr>
              <a:t>Data accession codes for data you deposited in a repository.</a:t>
            </a:r>
          </a:p>
          <a:p>
            <a:pPr algn="l">
              <a:buFont typeface="Arial" panose="020B0604020202020204" pitchFamily="34" charset="0"/>
              <a:buChar char="•"/>
            </a:pPr>
            <a:r>
              <a:rPr lang="en-US" sz="1600" b="1" i="0" dirty="0">
                <a:solidFill>
                  <a:srgbClr val="000000"/>
                </a:solidFill>
                <a:effectLst/>
                <a:highlight>
                  <a:srgbClr val="E1F5FE"/>
                </a:highlight>
                <a:latin typeface="Open Sans" panose="020B0606030504020204" pitchFamily="34" charset="0"/>
              </a:rPr>
              <a:t>Software</a:t>
            </a:r>
            <a:r>
              <a:rPr lang="en-US" sz="1600" b="0" i="0" dirty="0">
                <a:solidFill>
                  <a:srgbClr val="000000"/>
                </a:solidFill>
                <a:effectLst/>
                <a:highlight>
                  <a:srgbClr val="E1F5FE"/>
                </a:highlight>
                <a:latin typeface="Open Sans" panose="020B0606030504020204" pitchFamily="34" charset="0"/>
              </a:rPr>
              <a:t>: Where you obtained the programs and their version numbers.</a:t>
            </a:r>
          </a:p>
          <a:p>
            <a:pPr algn="l">
              <a:buFont typeface="Arial" panose="020B0604020202020204" pitchFamily="34" charset="0"/>
              <a:buChar char="•"/>
            </a:pPr>
            <a:r>
              <a:rPr lang="en-US" sz="1600" b="1" i="0" dirty="0">
                <a:solidFill>
                  <a:srgbClr val="000000"/>
                </a:solidFill>
                <a:effectLst/>
                <a:highlight>
                  <a:srgbClr val="E1F5FE"/>
                </a:highlight>
                <a:latin typeface="Open Sans" panose="020B0606030504020204" pitchFamily="34" charset="0"/>
              </a:rPr>
              <a:t>Statistics</a:t>
            </a:r>
            <a:r>
              <a:rPr lang="en-US" sz="1600" b="0" i="0" dirty="0">
                <a:solidFill>
                  <a:srgbClr val="000000"/>
                </a:solidFill>
                <a:effectLst/>
                <a:highlight>
                  <a:srgbClr val="E1F5FE"/>
                </a:highlight>
                <a:latin typeface="Open Sans" panose="020B0606030504020204" pitchFamily="34" charset="0"/>
              </a:rPr>
              <a:t>: Criteria for including or excluding samples or subjects, </a:t>
            </a:r>
            <a:r>
              <a:rPr lang="en-US" sz="1600" b="0" i="0" dirty="0" err="1">
                <a:solidFill>
                  <a:srgbClr val="000000"/>
                </a:solidFill>
                <a:effectLst/>
                <a:highlight>
                  <a:srgbClr val="E1F5FE"/>
                </a:highlight>
                <a:latin typeface="Open Sans" panose="020B0606030504020204" pitchFamily="34" charset="0"/>
              </a:rPr>
              <a:t>randomisation</a:t>
            </a:r>
            <a:r>
              <a:rPr lang="en-US" sz="1600" b="0" i="0" dirty="0">
                <a:solidFill>
                  <a:srgbClr val="000000"/>
                </a:solidFill>
                <a:effectLst/>
                <a:highlight>
                  <a:srgbClr val="E1F5FE"/>
                </a:highlight>
                <a:latin typeface="Open Sans" panose="020B0606030504020204" pitchFamily="34" charset="0"/>
              </a:rPr>
              <a:t> methods, details of investigator blinding to avoid bias, appropriateness of statistical tests used for your study.</a:t>
            </a:r>
          </a:p>
          <a:p>
            <a:pPr algn="l">
              <a:buFont typeface="Arial" panose="020B0604020202020204" pitchFamily="34" charset="0"/>
              <a:buChar char="•"/>
            </a:pPr>
            <a:r>
              <a:rPr lang="en-US" sz="1600" b="0" i="0" dirty="0">
                <a:solidFill>
                  <a:srgbClr val="000000"/>
                </a:solidFill>
                <a:effectLst/>
                <a:highlight>
                  <a:srgbClr val="E1F5FE"/>
                </a:highlight>
                <a:latin typeface="Open Sans" panose="020B0606030504020204" pitchFamily="34" charset="0"/>
              </a:rPr>
              <a:t>Timeframes if relevant.</a:t>
            </a:r>
          </a:p>
        </p:txBody>
      </p:sp>
      <p:sp>
        <p:nvSpPr>
          <p:cNvPr id="9" name="CaixaDeTexto 8">
            <a:extLst>
              <a:ext uri="{FF2B5EF4-FFF2-40B4-BE49-F238E27FC236}">
                <a16:creationId xmlns:a16="http://schemas.microsoft.com/office/drawing/2014/main" id="{4EF59099-0D55-C1C0-7D7E-D5C37E3EA2C0}"/>
              </a:ext>
            </a:extLst>
          </p:cNvPr>
          <p:cNvSpPr txBox="1"/>
          <p:nvPr/>
        </p:nvSpPr>
        <p:spPr>
          <a:xfrm>
            <a:off x="8173558" y="2846933"/>
            <a:ext cx="3778535" cy="646331"/>
          </a:xfrm>
          <a:prstGeom prst="rect">
            <a:avLst/>
          </a:prstGeom>
          <a:solidFill>
            <a:schemeClr val="accent4">
              <a:lumMod val="20000"/>
              <a:lumOff val="80000"/>
            </a:schemeClr>
          </a:solidFill>
        </p:spPr>
        <p:txBody>
          <a:bodyPr wrap="square">
            <a:spAutoFit/>
          </a:bodyPr>
          <a:lstStyle/>
          <a:p>
            <a:r>
              <a:rPr lang="pt-BR" b="1" dirty="0"/>
              <a:t>https://www.enago.com/academy/how-to-write-research-paper/</a:t>
            </a:r>
          </a:p>
        </p:txBody>
      </p:sp>
    </p:spTree>
    <p:extLst>
      <p:ext uri="{BB962C8B-B14F-4D97-AF65-F5344CB8AC3E}">
        <p14:creationId xmlns:p14="http://schemas.microsoft.com/office/powerpoint/2010/main" val="736311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01BF841-99CA-3943-3D1C-1B84E9C83C26}"/>
              </a:ext>
            </a:extLst>
          </p:cNvPr>
          <p:cNvSpPr/>
          <p:nvPr/>
        </p:nvSpPr>
        <p:spPr>
          <a:xfrm>
            <a:off x="10753" y="88450"/>
            <a:ext cx="4996881" cy="923330"/>
          </a:xfrm>
          <a:prstGeom prst="rect">
            <a:avLst/>
          </a:prstGeom>
          <a:noFill/>
        </p:spPr>
        <p:txBody>
          <a:bodyPr wrap="none" lIns="91440" tIns="45720" rIns="91440" bIns="45720">
            <a:spAutoFit/>
          </a:bodyPr>
          <a:lstStyle/>
          <a:p>
            <a:pPr algn="ctr"/>
            <a:r>
              <a:rPr lang="pt-BR" sz="5400" b="1" dirty="0">
                <a:ln w="0"/>
                <a:solidFill>
                  <a:srgbClr val="002060"/>
                </a:solidFill>
                <a:effectLst>
                  <a:outerShdw blurRad="38100" dist="19050" dir="2700000" algn="tl" rotWithShape="0">
                    <a:schemeClr val="dk1">
                      <a:alpha val="40000"/>
                    </a:schemeClr>
                  </a:outerShdw>
                </a:effectLst>
              </a:rPr>
              <a:t>“mão-na-massa”</a:t>
            </a:r>
            <a:endParaRPr lang="pt-BR" sz="5400" b="1" cap="none" spc="0" dirty="0">
              <a:ln w="0"/>
              <a:solidFill>
                <a:srgbClr val="002060"/>
              </a:solidFill>
              <a:effectLst>
                <a:outerShdw blurRad="38100" dist="19050" dir="2700000" algn="tl" rotWithShape="0">
                  <a:schemeClr val="dk1">
                    <a:alpha val="40000"/>
                  </a:schemeClr>
                </a:outerShdw>
              </a:effectLst>
            </a:endParaRPr>
          </a:p>
        </p:txBody>
      </p:sp>
      <p:sp>
        <p:nvSpPr>
          <p:cNvPr id="6" name="CaixaDeTexto 5">
            <a:extLst>
              <a:ext uri="{FF2B5EF4-FFF2-40B4-BE49-F238E27FC236}">
                <a16:creationId xmlns:a16="http://schemas.microsoft.com/office/drawing/2014/main" id="{4688CC76-791B-0E3E-9ADF-FB6B8E3EEE31}"/>
              </a:ext>
            </a:extLst>
          </p:cNvPr>
          <p:cNvSpPr txBox="1"/>
          <p:nvPr/>
        </p:nvSpPr>
        <p:spPr>
          <a:xfrm>
            <a:off x="7410450" y="1156444"/>
            <a:ext cx="1231900" cy="369332"/>
          </a:xfrm>
          <a:prstGeom prst="rect">
            <a:avLst/>
          </a:prstGeom>
          <a:noFill/>
        </p:spPr>
        <p:txBody>
          <a:bodyPr wrap="square">
            <a:spAutoFit/>
          </a:bodyPr>
          <a:lstStyle/>
          <a:p>
            <a:r>
              <a:rPr lang="pt-BR" b="1" dirty="0" err="1"/>
              <a:t>Subjects</a:t>
            </a:r>
            <a:r>
              <a:rPr lang="pt-BR" b="1" dirty="0"/>
              <a:t>.</a:t>
            </a:r>
          </a:p>
        </p:txBody>
      </p:sp>
      <p:sp>
        <p:nvSpPr>
          <p:cNvPr id="7" name="CaixaDeTexto 6">
            <a:extLst>
              <a:ext uri="{FF2B5EF4-FFF2-40B4-BE49-F238E27FC236}">
                <a16:creationId xmlns:a16="http://schemas.microsoft.com/office/drawing/2014/main" id="{0536FDC3-1AD4-51DC-107A-65B2D5BFAB87}"/>
              </a:ext>
            </a:extLst>
          </p:cNvPr>
          <p:cNvSpPr txBox="1"/>
          <p:nvPr/>
        </p:nvSpPr>
        <p:spPr>
          <a:xfrm>
            <a:off x="361950" y="1079500"/>
            <a:ext cx="6961136" cy="523220"/>
          </a:xfrm>
          <a:prstGeom prst="rect">
            <a:avLst/>
          </a:prstGeom>
          <a:noFill/>
        </p:spPr>
        <p:txBody>
          <a:bodyPr wrap="none" rtlCol="0">
            <a:spAutoFit/>
          </a:bodyPr>
          <a:lstStyle/>
          <a:p>
            <a:r>
              <a:rPr lang="pt-BR" sz="2800" b="1" dirty="0"/>
              <a:t>Sujeitos da pesquisa ou População em estudo</a:t>
            </a:r>
          </a:p>
        </p:txBody>
      </p:sp>
      <p:sp>
        <p:nvSpPr>
          <p:cNvPr id="9" name="CaixaDeTexto 8">
            <a:extLst>
              <a:ext uri="{FF2B5EF4-FFF2-40B4-BE49-F238E27FC236}">
                <a16:creationId xmlns:a16="http://schemas.microsoft.com/office/drawing/2014/main" id="{A67EA846-61E7-FF2B-4657-6DEFAD453D49}"/>
              </a:ext>
            </a:extLst>
          </p:cNvPr>
          <p:cNvSpPr txBox="1"/>
          <p:nvPr/>
        </p:nvSpPr>
        <p:spPr>
          <a:xfrm>
            <a:off x="685800" y="1789980"/>
            <a:ext cx="10299700" cy="954107"/>
          </a:xfrm>
          <a:prstGeom prst="rect">
            <a:avLst/>
          </a:prstGeom>
          <a:solidFill>
            <a:srgbClr val="FFFF00"/>
          </a:solidFill>
        </p:spPr>
        <p:txBody>
          <a:bodyPr wrap="square">
            <a:spAutoFit/>
          </a:bodyPr>
          <a:lstStyle/>
          <a:p>
            <a:r>
              <a:rPr lang="pt-BR" sz="2800" b="1" dirty="0"/>
              <a:t>O projeto tem aprovação do Comitê de Ética em Pesquisa (CAAE </a:t>
            </a:r>
            <a:r>
              <a:rPr lang="pt-BR" sz="2800" b="1" dirty="0">
                <a:solidFill>
                  <a:srgbClr val="FF0000"/>
                </a:solidFill>
              </a:rPr>
              <a:t>XXXXXXXX;</a:t>
            </a:r>
            <a:r>
              <a:rPr lang="pt-BR" sz="2800" b="1" dirty="0"/>
              <a:t> CAAE</a:t>
            </a:r>
            <a:r>
              <a:rPr lang="pt-BR" sz="2800" b="1" dirty="0">
                <a:solidFill>
                  <a:srgbClr val="FF0000"/>
                </a:solidFill>
              </a:rPr>
              <a:t>XXXXX</a:t>
            </a:r>
            <a:r>
              <a:rPr lang="pt-BR" sz="2800" b="1" dirty="0"/>
              <a:t> e CAAE </a:t>
            </a:r>
            <a:r>
              <a:rPr lang="pt-BR" sz="2800" b="1" dirty="0">
                <a:solidFill>
                  <a:srgbClr val="FF0000"/>
                </a:solidFill>
              </a:rPr>
              <a:t>XXXXXXXXX</a:t>
            </a:r>
            <a:r>
              <a:rPr lang="pt-BR" sz="2800" b="1" dirty="0"/>
              <a:t>)</a:t>
            </a:r>
          </a:p>
        </p:txBody>
      </p:sp>
      <p:sp>
        <p:nvSpPr>
          <p:cNvPr id="10" name="CaixaDeTexto 9">
            <a:extLst>
              <a:ext uri="{FF2B5EF4-FFF2-40B4-BE49-F238E27FC236}">
                <a16:creationId xmlns:a16="http://schemas.microsoft.com/office/drawing/2014/main" id="{424C0E4E-0835-C567-36CD-15FC6C8B4637}"/>
              </a:ext>
            </a:extLst>
          </p:cNvPr>
          <p:cNvSpPr txBox="1"/>
          <p:nvPr/>
        </p:nvSpPr>
        <p:spPr>
          <a:xfrm>
            <a:off x="95250" y="2830621"/>
            <a:ext cx="4113242" cy="523220"/>
          </a:xfrm>
          <a:prstGeom prst="rect">
            <a:avLst/>
          </a:prstGeom>
          <a:noFill/>
        </p:spPr>
        <p:txBody>
          <a:bodyPr wrap="none" rtlCol="0">
            <a:spAutoFit/>
          </a:bodyPr>
          <a:lstStyle/>
          <a:p>
            <a:r>
              <a:rPr lang="pt-BR" sz="2800" b="1" dirty="0">
                <a:solidFill>
                  <a:srgbClr val="0070C0"/>
                </a:solidFill>
              </a:rPr>
              <a:t>Caracterização da amostra</a:t>
            </a:r>
          </a:p>
        </p:txBody>
      </p:sp>
      <p:sp>
        <p:nvSpPr>
          <p:cNvPr id="11" name="CaixaDeTexto 10">
            <a:extLst>
              <a:ext uri="{FF2B5EF4-FFF2-40B4-BE49-F238E27FC236}">
                <a16:creationId xmlns:a16="http://schemas.microsoft.com/office/drawing/2014/main" id="{5738DE69-B080-5E95-73D1-B234B241DDDF}"/>
              </a:ext>
            </a:extLst>
          </p:cNvPr>
          <p:cNvSpPr txBox="1"/>
          <p:nvPr/>
        </p:nvSpPr>
        <p:spPr>
          <a:xfrm>
            <a:off x="554037" y="4554183"/>
            <a:ext cx="4827925" cy="523220"/>
          </a:xfrm>
          <a:prstGeom prst="rect">
            <a:avLst/>
          </a:prstGeom>
          <a:noFill/>
        </p:spPr>
        <p:txBody>
          <a:bodyPr wrap="none" rtlCol="0">
            <a:spAutoFit/>
          </a:bodyPr>
          <a:lstStyle/>
          <a:p>
            <a:r>
              <a:rPr lang="pt-BR" sz="2800" b="1" dirty="0"/>
              <a:t>Critérios de inclusão e exclusão</a:t>
            </a:r>
          </a:p>
        </p:txBody>
      </p:sp>
      <p:sp>
        <p:nvSpPr>
          <p:cNvPr id="12" name="CaixaDeTexto 11">
            <a:extLst>
              <a:ext uri="{FF2B5EF4-FFF2-40B4-BE49-F238E27FC236}">
                <a16:creationId xmlns:a16="http://schemas.microsoft.com/office/drawing/2014/main" id="{563A09CF-6953-14B2-CADB-01C27BCB3B41}"/>
              </a:ext>
            </a:extLst>
          </p:cNvPr>
          <p:cNvSpPr txBox="1"/>
          <p:nvPr/>
        </p:nvSpPr>
        <p:spPr>
          <a:xfrm>
            <a:off x="477324" y="3364916"/>
            <a:ext cx="10716652" cy="523220"/>
          </a:xfrm>
          <a:prstGeom prst="rect">
            <a:avLst/>
          </a:prstGeom>
          <a:noFill/>
        </p:spPr>
        <p:txBody>
          <a:bodyPr wrap="none" rtlCol="0">
            <a:spAutoFit/>
          </a:bodyPr>
          <a:lstStyle/>
          <a:p>
            <a:r>
              <a:rPr lang="pt-BR" sz="2800" b="1" dirty="0"/>
              <a:t>Critérios de “caso” (doentes) e “controles” (saudáveis?? Sem a doença)</a:t>
            </a:r>
          </a:p>
        </p:txBody>
      </p:sp>
      <p:sp>
        <p:nvSpPr>
          <p:cNvPr id="13" name="CaixaDeTexto 12">
            <a:extLst>
              <a:ext uri="{FF2B5EF4-FFF2-40B4-BE49-F238E27FC236}">
                <a16:creationId xmlns:a16="http://schemas.microsoft.com/office/drawing/2014/main" id="{24E65C62-7A8F-52F2-B4EF-FD7203385BAD}"/>
              </a:ext>
            </a:extLst>
          </p:cNvPr>
          <p:cNvSpPr txBox="1"/>
          <p:nvPr/>
        </p:nvSpPr>
        <p:spPr>
          <a:xfrm>
            <a:off x="529262" y="5136378"/>
            <a:ext cx="11133475" cy="1384995"/>
          </a:xfrm>
          <a:prstGeom prst="rect">
            <a:avLst/>
          </a:prstGeom>
          <a:noFill/>
        </p:spPr>
        <p:txBody>
          <a:bodyPr wrap="square" rtlCol="0">
            <a:spAutoFit/>
          </a:bodyPr>
          <a:lstStyle/>
          <a:p>
            <a:r>
              <a:rPr lang="pt-BR" sz="2800" b="1" dirty="0"/>
              <a:t>Onde as amostras foram obtidas: Hospital de Clínicas-UFPR, banco de sangue, escolas públicas de Curitiba, Laboratório Municipal de Curitiba (LMC),  outros</a:t>
            </a:r>
          </a:p>
        </p:txBody>
      </p:sp>
      <p:sp>
        <p:nvSpPr>
          <p:cNvPr id="14" name="CaixaDeTexto 13">
            <a:extLst>
              <a:ext uri="{FF2B5EF4-FFF2-40B4-BE49-F238E27FC236}">
                <a16:creationId xmlns:a16="http://schemas.microsoft.com/office/drawing/2014/main" id="{7D53E85D-F11B-3138-6A64-56730A2285DB}"/>
              </a:ext>
            </a:extLst>
          </p:cNvPr>
          <p:cNvSpPr txBox="1"/>
          <p:nvPr/>
        </p:nvSpPr>
        <p:spPr>
          <a:xfrm>
            <a:off x="477324" y="3971988"/>
            <a:ext cx="10113538" cy="523220"/>
          </a:xfrm>
          <a:prstGeom prst="rect">
            <a:avLst/>
          </a:prstGeom>
          <a:noFill/>
        </p:spPr>
        <p:txBody>
          <a:bodyPr wrap="none" rtlCol="0">
            <a:spAutoFit/>
          </a:bodyPr>
          <a:lstStyle/>
          <a:p>
            <a:r>
              <a:rPr lang="pt-BR" sz="2800" b="1" dirty="0"/>
              <a:t>Tamanho amostral (n), pareamento (?) gênero, idade, IMC, outro...</a:t>
            </a:r>
          </a:p>
        </p:txBody>
      </p:sp>
    </p:spTree>
    <p:extLst>
      <p:ext uri="{BB962C8B-B14F-4D97-AF65-F5344CB8AC3E}">
        <p14:creationId xmlns:p14="http://schemas.microsoft.com/office/powerpoint/2010/main" val="2445565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2C6D9F0A-B566-ABDE-218A-3B3CB44509A5}"/>
              </a:ext>
            </a:extLst>
          </p:cNvPr>
          <p:cNvSpPr txBox="1"/>
          <p:nvPr/>
        </p:nvSpPr>
        <p:spPr>
          <a:xfrm>
            <a:off x="609600" y="189984"/>
            <a:ext cx="6096000" cy="369332"/>
          </a:xfrm>
          <a:prstGeom prst="rect">
            <a:avLst/>
          </a:prstGeom>
          <a:solidFill>
            <a:srgbClr val="FFFF00"/>
          </a:solidFill>
        </p:spPr>
        <p:txBody>
          <a:bodyPr wrap="square">
            <a:spAutoFit/>
          </a:bodyPr>
          <a:lstStyle/>
          <a:p>
            <a:r>
              <a:rPr lang="pt-BR" b="1" dirty="0"/>
              <a:t>https://cidades.ibge.gov.br/brasil/pr/curitiba/panorama</a:t>
            </a:r>
          </a:p>
        </p:txBody>
      </p:sp>
      <p:pic>
        <p:nvPicPr>
          <p:cNvPr id="6" name="Imagem 5">
            <a:extLst>
              <a:ext uri="{FF2B5EF4-FFF2-40B4-BE49-F238E27FC236}">
                <a16:creationId xmlns:a16="http://schemas.microsoft.com/office/drawing/2014/main" id="{6E759C83-FDB4-9782-EE3D-1122C5636A4B}"/>
              </a:ext>
            </a:extLst>
          </p:cNvPr>
          <p:cNvPicPr>
            <a:picLocks noChangeAspect="1"/>
          </p:cNvPicPr>
          <p:nvPr/>
        </p:nvPicPr>
        <p:blipFill>
          <a:blip r:embed="rId2"/>
          <a:stretch>
            <a:fillRect/>
          </a:stretch>
        </p:blipFill>
        <p:spPr>
          <a:xfrm>
            <a:off x="72776" y="727065"/>
            <a:ext cx="5814004" cy="4886335"/>
          </a:xfrm>
          <a:prstGeom prst="rect">
            <a:avLst/>
          </a:prstGeom>
        </p:spPr>
      </p:pic>
      <p:sp>
        <p:nvSpPr>
          <p:cNvPr id="8" name="CaixaDeTexto 7">
            <a:extLst>
              <a:ext uri="{FF2B5EF4-FFF2-40B4-BE49-F238E27FC236}">
                <a16:creationId xmlns:a16="http://schemas.microsoft.com/office/drawing/2014/main" id="{6FFEDDFE-6AFD-BC8F-9820-2E015EAE0DBD}"/>
              </a:ext>
            </a:extLst>
          </p:cNvPr>
          <p:cNvSpPr txBox="1"/>
          <p:nvPr/>
        </p:nvSpPr>
        <p:spPr>
          <a:xfrm>
            <a:off x="6140450" y="623290"/>
            <a:ext cx="4908550" cy="3200876"/>
          </a:xfrm>
          <a:prstGeom prst="rect">
            <a:avLst/>
          </a:prstGeom>
          <a:noFill/>
        </p:spPr>
        <p:txBody>
          <a:bodyPr wrap="square">
            <a:spAutoFit/>
          </a:bodyPr>
          <a:lstStyle/>
          <a:p>
            <a:pPr algn="l"/>
            <a:r>
              <a:rPr lang="pt-BR" b="1" i="0" dirty="0">
                <a:solidFill>
                  <a:srgbClr val="30575C"/>
                </a:solidFill>
                <a:effectLst/>
                <a:highlight>
                  <a:srgbClr val="FFFFFF"/>
                </a:highlight>
                <a:latin typeface="Arial" panose="020B0604020202020204" pitchFamily="34" charset="0"/>
              </a:rPr>
              <a:t>De acordo com o levantamento do IBGE, Estado tem</a:t>
            </a:r>
          </a:p>
          <a:p>
            <a:r>
              <a:rPr lang="pt-BR" b="1" i="0" dirty="0">
                <a:solidFill>
                  <a:srgbClr val="30575C"/>
                </a:solidFill>
                <a:effectLst/>
                <a:highlight>
                  <a:srgbClr val="FFFFFF"/>
                </a:highlight>
                <a:latin typeface="Arial" panose="020B0604020202020204" pitchFamily="34" charset="0"/>
              </a:rPr>
              <a:t> </a:t>
            </a:r>
            <a:r>
              <a:rPr lang="pt-BR" sz="2800" b="1" i="0" dirty="0">
                <a:solidFill>
                  <a:srgbClr val="30575C"/>
                </a:solidFill>
                <a:effectLst/>
                <a:highlight>
                  <a:srgbClr val="FFFFFF"/>
                </a:highlight>
                <a:latin typeface="Arial" panose="020B0604020202020204" pitchFamily="34" charset="0"/>
              </a:rPr>
              <a:t>64,6% de brancos, </a:t>
            </a:r>
          </a:p>
          <a:p>
            <a:r>
              <a:rPr lang="pt-BR" sz="2800" b="1" i="0" dirty="0">
                <a:solidFill>
                  <a:srgbClr val="30575C"/>
                </a:solidFill>
                <a:effectLst/>
                <a:highlight>
                  <a:srgbClr val="FFFFFF"/>
                </a:highlight>
                <a:latin typeface="Arial" panose="020B0604020202020204" pitchFamily="34" charset="0"/>
              </a:rPr>
              <a:t>30,1% pardos, 4,2% pretos, </a:t>
            </a:r>
          </a:p>
          <a:p>
            <a:r>
              <a:rPr lang="pt-BR" sz="2800" b="1" i="0" dirty="0">
                <a:solidFill>
                  <a:srgbClr val="30575C"/>
                </a:solidFill>
                <a:effectLst/>
                <a:highlight>
                  <a:srgbClr val="FFFFFF"/>
                </a:highlight>
                <a:latin typeface="Arial" panose="020B0604020202020204" pitchFamily="34" charset="0"/>
              </a:rPr>
              <a:t>0,9% de amarelos e </a:t>
            </a:r>
          </a:p>
          <a:p>
            <a:r>
              <a:rPr lang="pt-BR" sz="2800" b="1" i="0" dirty="0">
                <a:solidFill>
                  <a:srgbClr val="30575C"/>
                </a:solidFill>
                <a:effectLst/>
                <a:highlight>
                  <a:srgbClr val="FFFFFF"/>
                </a:highlight>
                <a:latin typeface="Arial" panose="020B0604020202020204" pitchFamily="34" charset="0"/>
              </a:rPr>
              <a:t>0,2% indígenas</a:t>
            </a:r>
            <a:r>
              <a:rPr lang="pt-BR" b="1" i="0" dirty="0">
                <a:solidFill>
                  <a:srgbClr val="30575C"/>
                </a:solidFill>
                <a:effectLst/>
                <a:highlight>
                  <a:srgbClr val="FFFFFF"/>
                </a:highlight>
                <a:latin typeface="Arial" panose="020B0604020202020204" pitchFamily="34" charset="0"/>
              </a:rPr>
              <a:t>. </a:t>
            </a:r>
          </a:p>
          <a:p>
            <a:pPr algn="l"/>
            <a:r>
              <a:rPr lang="pt-BR" b="1" i="0" dirty="0">
                <a:solidFill>
                  <a:srgbClr val="30575C"/>
                </a:solidFill>
                <a:effectLst/>
                <a:highlight>
                  <a:srgbClr val="FFFFFF"/>
                </a:highlight>
                <a:latin typeface="Arial" panose="020B0604020202020204" pitchFamily="34" charset="0"/>
              </a:rPr>
              <a:t>No Censo, a definição de raça e cor é feita por meio de autodeclaração</a:t>
            </a:r>
          </a:p>
          <a:p>
            <a:pPr algn="l"/>
            <a:r>
              <a:rPr lang="pt-BR" b="0" i="0" dirty="0">
                <a:solidFill>
                  <a:srgbClr val="333333"/>
                </a:solidFill>
                <a:effectLst/>
                <a:highlight>
                  <a:srgbClr val="FFFFFF"/>
                </a:highlight>
                <a:latin typeface="Arial" panose="020B0604020202020204" pitchFamily="34" charset="0"/>
              </a:rPr>
              <a:t>Publicação: 22/12/2023 - 11:50</a:t>
            </a:r>
          </a:p>
        </p:txBody>
      </p:sp>
      <p:sp>
        <p:nvSpPr>
          <p:cNvPr id="10" name="CaixaDeTexto 9">
            <a:extLst>
              <a:ext uri="{FF2B5EF4-FFF2-40B4-BE49-F238E27FC236}">
                <a16:creationId xmlns:a16="http://schemas.microsoft.com/office/drawing/2014/main" id="{79E53D84-369C-3FBE-505C-375BC9FD3317}"/>
              </a:ext>
            </a:extLst>
          </p:cNvPr>
          <p:cNvSpPr txBox="1"/>
          <p:nvPr/>
        </p:nvSpPr>
        <p:spPr>
          <a:xfrm>
            <a:off x="7353300" y="16085"/>
            <a:ext cx="3695700" cy="646331"/>
          </a:xfrm>
          <a:prstGeom prst="rect">
            <a:avLst/>
          </a:prstGeom>
          <a:noFill/>
        </p:spPr>
        <p:txBody>
          <a:bodyPr wrap="square">
            <a:spAutoFit/>
          </a:bodyPr>
          <a:lstStyle/>
          <a:p>
            <a:r>
              <a:rPr lang="pt-BR" sz="1200" dirty="0"/>
              <a:t>https://www.aen.pr.gov.br/Noticia/Censo-2022-proporcao-de-pretos-e-pardos-cresce-no-Parana-e-chega-343</a:t>
            </a:r>
          </a:p>
        </p:txBody>
      </p:sp>
      <p:sp>
        <p:nvSpPr>
          <p:cNvPr id="12" name="CaixaDeTexto 11">
            <a:extLst>
              <a:ext uri="{FF2B5EF4-FFF2-40B4-BE49-F238E27FC236}">
                <a16:creationId xmlns:a16="http://schemas.microsoft.com/office/drawing/2014/main" id="{0CBBF5E5-4C7B-6A03-140B-2CBCDB7D0BDC}"/>
              </a:ext>
            </a:extLst>
          </p:cNvPr>
          <p:cNvSpPr txBox="1"/>
          <p:nvPr/>
        </p:nvSpPr>
        <p:spPr>
          <a:xfrm>
            <a:off x="133350" y="4190077"/>
            <a:ext cx="5448630" cy="2554545"/>
          </a:xfrm>
          <a:prstGeom prst="rect">
            <a:avLst/>
          </a:prstGeom>
          <a:solidFill>
            <a:srgbClr val="FFFF00"/>
          </a:solidFill>
        </p:spPr>
        <p:txBody>
          <a:bodyPr wrap="square">
            <a:spAutoFit/>
          </a:bodyPr>
          <a:lstStyle/>
          <a:p>
            <a:r>
              <a:rPr lang="pt-BR" sz="2000" b="1" dirty="0"/>
              <a:t>Em 2022, segundo dados do censo do Instituto Brasileiro de Geografia e Estatística daquele ano, a população curitibana era composta por </a:t>
            </a:r>
          </a:p>
          <a:p>
            <a:r>
              <a:rPr lang="pt-BR" sz="2000" b="1" dirty="0"/>
              <a:t>1 320 252 brancos (74,4%); </a:t>
            </a:r>
          </a:p>
          <a:p>
            <a:r>
              <a:rPr lang="pt-BR" sz="2000" b="1" dirty="0"/>
              <a:t>355 834 pardos (20,1%); 71 948 pretos (4,1%); </a:t>
            </a:r>
          </a:p>
          <a:p>
            <a:r>
              <a:rPr lang="pt-BR" sz="2000" b="1" dirty="0"/>
              <a:t>23 635 amarelos (1,3%); </a:t>
            </a:r>
          </a:p>
          <a:p>
            <a:r>
              <a:rPr lang="pt-BR" sz="2000" b="1" dirty="0"/>
              <a:t>1 976 indígenas (0,11%); </a:t>
            </a:r>
          </a:p>
          <a:p>
            <a:r>
              <a:rPr lang="pt-BR" sz="2000" b="1" dirty="0"/>
              <a:t>além dos 73 sem declaração (0,004%).[93]</a:t>
            </a:r>
          </a:p>
        </p:txBody>
      </p:sp>
      <p:sp>
        <p:nvSpPr>
          <p:cNvPr id="15" name="CaixaDeTexto 14">
            <a:extLst>
              <a:ext uri="{FF2B5EF4-FFF2-40B4-BE49-F238E27FC236}">
                <a16:creationId xmlns:a16="http://schemas.microsoft.com/office/drawing/2014/main" id="{7A98D45E-E3C3-DF3C-CF73-02732895B80A}"/>
              </a:ext>
            </a:extLst>
          </p:cNvPr>
          <p:cNvSpPr txBox="1"/>
          <p:nvPr/>
        </p:nvSpPr>
        <p:spPr>
          <a:xfrm>
            <a:off x="6711950" y="4286250"/>
            <a:ext cx="3710696" cy="2369880"/>
          </a:xfrm>
          <a:prstGeom prst="rect">
            <a:avLst/>
          </a:prstGeom>
          <a:solidFill>
            <a:schemeClr val="accent6">
              <a:lumMod val="20000"/>
              <a:lumOff val="80000"/>
            </a:schemeClr>
          </a:solidFill>
        </p:spPr>
        <p:txBody>
          <a:bodyPr wrap="none" rtlCol="0">
            <a:spAutoFit/>
          </a:bodyPr>
          <a:lstStyle/>
          <a:p>
            <a:r>
              <a:rPr lang="pt-BR" sz="3200" b="1" dirty="0">
                <a:solidFill>
                  <a:srgbClr val="0070C0"/>
                </a:solidFill>
              </a:rPr>
              <a:t>74,4%</a:t>
            </a:r>
            <a:r>
              <a:rPr lang="pt-BR" sz="2800" b="1" dirty="0"/>
              <a:t>  Euro-brasileiros</a:t>
            </a:r>
          </a:p>
          <a:p>
            <a:r>
              <a:rPr lang="pt-BR" sz="3200" b="1" dirty="0">
                <a:solidFill>
                  <a:srgbClr val="C00000"/>
                </a:solidFill>
              </a:rPr>
              <a:t>24,2%</a:t>
            </a:r>
            <a:r>
              <a:rPr lang="pt-BR" sz="2800" b="1" dirty="0"/>
              <a:t> Afro-brasileiros</a:t>
            </a:r>
          </a:p>
          <a:p>
            <a:r>
              <a:rPr lang="pt-BR" sz="2800" b="1" dirty="0"/>
              <a:t>1,3% Orientais</a:t>
            </a:r>
          </a:p>
          <a:p>
            <a:r>
              <a:rPr lang="pt-BR" sz="2800" b="1" dirty="0"/>
              <a:t>0,11% Indígenas</a:t>
            </a:r>
          </a:p>
          <a:p>
            <a:r>
              <a:rPr lang="pt-BR" sz="2800" b="1" dirty="0"/>
              <a:t>Outros:</a:t>
            </a:r>
          </a:p>
        </p:txBody>
      </p:sp>
    </p:spTree>
    <p:extLst>
      <p:ext uri="{BB962C8B-B14F-4D97-AF65-F5344CB8AC3E}">
        <p14:creationId xmlns:p14="http://schemas.microsoft.com/office/powerpoint/2010/main" val="2629077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F584E9E5-4E6A-EDCC-8214-11AE54BC99E9}"/>
              </a:ext>
            </a:extLst>
          </p:cNvPr>
          <p:cNvSpPr txBox="1"/>
          <p:nvPr/>
        </p:nvSpPr>
        <p:spPr>
          <a:xfrm>
            <a:off x="387350" y="895656"/>
            <a:ext cx="11480800" cy="5827621"/>
          </a:xfrm>
          <a:prstGeom prst="rect">
            <a:avLst/>
          </a:prstGeom>
          <a:noFill/>
        </p:spPr>
        <p:txBody>
          <a:bodyPr wrap="square">
            <a:spAutoFit/>
          </a:bodyPr>
          <a:lstStyle/>
          <a:p>
            <a:pPr>
              <a:lnSpc>
                <a:spcPct val="107000"/>
              </a:lnSpc>
              <a:spcAft>
                <a:spcPts val="800"/>
              </a:spcAft>
            </a:pPr>
            <a:r>
              <a:rPr lang="pt-BR" sz="2400" kern="100" dirty="0">
                <a:effectLst/>
                <a:ea typeface="Calibri" panose="020F0502020204030204" pitchFamily="34" charset="0"/>
                <a:cs typeface="Times New Roman" panose="02020603050405020304" pitchFamily="18" charset="0"/>
              </a:rPr>
              <a:t>A glicemia, coleta em tubo </a:t>
            </a:r>
            <a:r>
              <a:rPr lang="pt-BR" sz="2400" kern="100" dirty="0" err="1">
                <a:effectLst/>
                <a:ea typeface="Calibri" panose="020F0502020204030204" pitchFamily="34" charset="0"/>
                <a:cs typeface="Times New Roman" panose="02020603050405020304" pitchFamily="18" charset="0"/>
              </a:rPr>
              <a:t>NaF</a:t>
            </a:r>
            <a:r>
              <a:rPr lang="pt-BR" sz="2400" kern="100" dirty="0">
                <a:effectLst/>
                <a:ea typeface="Calibri" panose="020F0502020204030204" pitchFamily="34" charset="0"/>
                <a:cs typeface="Times New Roman" panose="02020603050405020304" pitchFamily="18" charset="0"/>
              </a:rPr>
              <a:t>-EDTA (BD </a:t>
            </a:r>
            <a:r>
              <a:rPr lang="pt-BR" sz="2400" kern="100" dirty="0" err="1">
                <a:effectLst/>
                <a:ea typeface="Calibri" panose="020F0502020204030204" pitchFamily="34" charset="0"/>
                <a:cs typeface="Times New Roman" panose="02020603050405020304" pitchFamily="18" charset="0"/>
              </a:rPr>
              <a:t>Vacutainer</a:t>
            </a:r>
            <a:r>
              <a:rPr lang="pt-BR" sz="2400" kern="100" baseline="30000" dirty="0">
                <a:effectLst/>
                <a:ea typeface="Calibri" panose="020F0502020204030204" pitchFamily="34" charset="0"/>
                <a:cs typeface="Times New Roman" panose="02020603050405020304" pitchFamily="18" charset="0"/>
              </a:rPr>
              <a:t>®</a:t>
            </a:r>
            <a:r>
              <a:rPr lang="pt-BR" sz="2400" kern="100" dirty="0">
                <a:effectLst/>
                <a:ea typeface="Calibri" panose="020F0502020204030204" pitchFamily="34" charset="0"/>
                <a:cs typeface="Times New Roman" panose="02020603050405020304" pitchFamily="18" charset="0"/>
              </a:rPr>
              <a:t>) foi quantificada em jejum (</a:t>
            </a:r>
            <a:r>
              <a:rPr lang="pt-BR" sz="2400" kern="100" dirty="0" err="1">
                <a:effectLst/>
                <a:ea typeface="Calibri" panose="020F0502020204030204" pitchFamily="34" charset="0"/>
                <a:cs typeface="Times New Roman" panose="02020603050405020304" pitchFamily="18" charset="0"/>
              </a:rPr>
              <a:t>Pregnant</a:t>
            </a:r>
            <a:r>
              <a:rPr lang="pt-BR" sz="2400" kern="100" dirty="0">
                <a:effectLst/>
                <a:ea typeface="Calibri" panose="020F0502020204030204" pitchFamily="34" charset="0"/>
                <a:cs typeface="Times New Roman" panose="02020603050405020304" pitchFamily="18" charset="0"/>
              </a:rPr>
              <a:t> </a:t>
            </a:r>
            <a:r>
              <a:rPr lang="pt-BR" sz="2400" kern="100" dirty="0" err="1">
                <a:effectLst/>
                <a:ea typeface="Calibri" panose="020F0502020204030204" pitchFamily="34" charset="0"/>
                <a:cs typeface="Times New Roman" panose="02020603050405020304" pitchFamily="18" charset="0"/>
              </a:rPr>
              <a:t>women</a:t>
            </a:r>
            <a:r>
              <a:rPr lang="pt-BR" sz="2400" kern="100" dirty="0">
                <a:effectLst/>
                <a:ea typeface="Calibri" panose="020F0502020204030204" pitchFamily="34" charset="0"/>
                <a:cs typeface="Times New Roman" panose="02020603050405020304" pitchFamily="18" charset="0"/>
              </a:rPr>
              <a:t> </a:t>
            </a:r>
            <a:r>
              <a:rPr lang="pt-BR" sz="2400" kern="100" dirty="0" err="1">
                <a:effectLst/>
                <a:ea typeface="Calibri" panose="020F0502020204030204" pitchFamily="34" charset="0"/>
                <a:cs typeface="Times New Roman" panose="02020603050405020304" pitchFamily="18" charset="0"/>
              </a:rPr>
              <a:t>and</a:t>
            </a:r>
            <a:r>
              <a:rPr lang="pt-BR" sz="2400" kern="100" dirty="0">
                <a:effectLst/>
                <a:ea typeface="Calibri" panose="020F0502020204030204" pitchFamily="34" charset="0"/>
                <a:cs typeface="Times New Roman" panose="02020603050405020304" pitchFamily="18" charset="0"/>
              </a:rPr>
              <a:t> T2D) e ao acaso (Random, T1D) com método da </a:t>
            </a:r>
            <a:r>
              <a:rPr lang="pt-BR" sz="2400" kern="100" dirty="0" err="1">
                <a:effectLst/>
                <a:ea typeface="Calibri" panose="020F0502020204030204" pitchFamily="34" charset="0"/>
                <a:cs typeface="Times New Roman" panose="02020603050405020304" pitchFamily="18" charset="0"/>
              </a:rPr>
              <a:t>hexoquinase</a:t>
            </a:r>
            <a:r>
              <a:rPr lang="pt-BR" sz="2400" kern="100" dirty="0">
                <a:effectLst/>
                <a:ea typeface="Calibri" panose="020F0502020204030204" pitchFamily="34" charset="0"/>
                <a:cs typeface="Times New Roman" panose="02020603050405020304" pitchFamily="18" charset="0"/>
              </a:rPr>
              <a:t>-UV.</a:t>
            </a:r>
            <a:endParaRPr lang="pt-BR" sz="20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pt-BR" sz="2400" kern="100" dirty="0">
                <a:effectLst/>
                <a:ea typeface="Calibri" panose="020F0502020204030204" pitchFamily="34" charset="0"/>
                <a:cs typeface="Times New Roman" panose="02020603050405020304" pitchFamily="18" charset="0"/>
              </a:rPr>
              <a:t>A hemoglobina glicada (HbA1c) foi quantificada em sangue total (EDTA K2; BD </a:t>
            </a:r>
            <a:r>
              <a:rPr lang="pt-BR" sz="2400" kern="100" dirty="0" err="1">
                <a:effectLst/>
                <a:ea typeface="Calibri" panose="020F0502020204030204" pitchFamily="34" charset="0"/>
                <a:cs typeface="Times New Roman" panose="02020603050405020304" pitchFamily="18" charset="0"/>
              </a:rPr>
              <a:t>Vacutainer</a:t>
            </a:r>
            <a:r>
              <a:rPr lang="pt-BR" sz="2400" kern="100" baseline="30000" dirty="0">
                <a:effectLst/>
                <a:ea typeface="Calibri" panose="020F0502020204030204" pitchFamily="34" charset="0"/>
                <a:cs typeface="Times New Roman" panose="02020603050405020304" pitchFamily="18" charset="0"/>
              </a:rPr>
              <a:t>®</a:t>
            </a:r>
            <a:r>
              <a:rPr lang="pt-BR" sz="2400" kern="100" dirty="0">
                <a:effectLst/>
                <a:ea typeface="Calibri" panose="020F0502020204030204" pitchFamily="34" charset="0"/>
                <a:cs typeface="Times New Roman" panose="02020603050405020304" pitchFamily="18" charset="0"/>
              </a:rPr>
              <a:t>) por </a:t>
            </a:r>
            <a:r>
              <a:rPr lang="pt-BR" sz="2400" kern="100" dirty="0" err="1">
                <a:effectLst/>
                <a:ea typeface="Calibri" panose="020F0502020204030204" pitchFamily="34" charset="0"/>
                <a:cs typeface="Times New Roman" panose="02020603050405020304" pitchFamily="18" charset="0"/>
              </a:rPr>
              <a:t>imunoturbidimetria</a:t>
            </a:r>
            <a:r>
              <a:rPr lang="pt-BR" sz="2400" kern="100" dirty="0">
                <a:effectLst/>
                <a:ea typeface="Calibri" panose="020F0502020204030204" pitchFamily="34" charset="0"/>
                <a:cs typeface="Times New Roman" panose="02020603050405020304" pitchFamily="18" charset="0"/>
              </a:rPr>
              <a:t> (HbA1c </a:t>
            </a:r>
            <a:r>
              <a:rPr lang="pt-BR" sz="2400" kern="100" dirty="0" err="1">
                <a:effectLst/>
                <a:ea typeface="Calibri" panose="020F0502020204030204" pitchFamily="34" charset="0"/>
                <a:cs typeface="Times New Roman" panose="02020603050405020304" pitchFamily="18" charset="0"/>
              </a:rPr>
              <a:t>Turbiquest</a:t>
            </a:r>
            <a:r>
              <a:rPr lang="pt-BR" sz="2400" kern="100" dirty="0">
                <a:effectLst/>
                <a:ea typeface="Calibri" panose="020F0502020204030204" pitchFamily="34" charset="0"/>
                <a:cs typeface="Times New Roman" panose="02020603050405020304" pitchFamily="18" charset="0"/>
              </a:rPr>
              <a:t>, </a:t>
            </a:r>
            <a:r>
              <a:rPr lang="pt-BR" sz="2400" kern="100" dirty="0" err="1">
                <a:effectLst/>
                <a:ea typeface="Calibri" panose="020F0502020204030204" pitchFamily="34" charset="0"/>
                <a:cs typeface="Times New Roman" panose="02020603050405020304" pitchFamily="18" charset="0"/>
              </a:rPr>
              <a:t>Labtest</a:t>
            </a:r>
            <a:r>
              <a:rPr lang="pt-BR" sz="2400" kern="100" dirty="0">
                <a:effectLst/>
                <a:ea typeface="Calibri" panose="020F0502020204030204" pitchFamily="34" charset="0"/>
                <a:cs typeface="Times New Roman" panose="02020603050405020304" pitchFamily="18" charset="0"/>
              </a:rPr>
              <a:t> S.A.).</a:t>
            </a:r>
            <a:endParaRPr lang="pt-BR" sz="20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pt-BR" sz="2400" kern="100" dirty="0">
                <a:effectLst/>
                <a:ea typeface="Calibri" panose="020F0502020204030204" pitchFamily="34" charset="0"/>
                <a:cs typeface="Times New Roman" panose="02020603050405020304" pitchFamily="18" charset="0"/>
              </a:rPr>
              <a:t>Os demais parâmetros laboratoriais foram quantificados no soro (SST</a:t>
            </a:r>
            <a:r>
              <a:rPr lang="pt-BR" sz="2400" kern="100" baseline="30000" dirty="0">
                <a:effectLst/>
                <a:ea typeface="Calibri" panose="020F0502020204030204" pitchFamily="34" charset="0"/>
                <a:cs typeface="Times New Roman" panose="02020603050405020304" pitchFamily="18" charset="0"/>
              </a:rPr>
              <a:t>®</a:t>
            </a:r>
            <a:r>
              <a:rPr lang="pt-BR" sz="2400" kern="100" dirty="0">
                <a:effectLst/>
                <a:ea typeface="Calibri" panose="020F0502020204030204" pitchFamily="34" charset="0"/>
                <a:cs typeface="Times New Roman" panose="02020603050405020304" pitchFamily="18" charset="0"/>
              </a:rPr>
              <a:t> II </a:t>
            </a:r>
            <a:r>
              <a:rPr lang="pt-BR" sz="2400" kern="100" dirty="0" err="1">
                <a:effectLst/>
                <a:ea typeface="Calibri" panose="020F0502020204030204" pitchFamily="34" charset="0"/>
                <a:cs typeface="Times New Roman" panose="02020603050405020304" pitchFamily="18" charset="0"/>
              </a:rPr>
              <a:t>Advance</a:t>
            </a:r>
            <a:r>
              <a:rPr lang="pt-BR" sz="2400" kern="100" baseline="30000" dirty="0">
                <a:effectLst/>
                <a:ea typeface="Calibri" panose="020F0502020204030204" pitchFamily="34" charset="0"/>
                <a:cs typeface="Times New Roman" panose="02020603050405020304" pitchFamily="18" charset="0"/>
              </a:rPr>
              <a:t>®</a:t>
            </a:r>
            <a:r>
              <a:rPr lang="pt-BR" sz="2400" kern="100" dirty="0">
                <a:effectLst/>
                <a:ea typeface="Calibri" panose="020F0502020204030204" pitchFamily="34" charset="0"/>
                <a:cs typeface="Times New Roman" panose="02020603050405020304" pitchFamily="18" charset="0"/>
              </a:rPr>
              <a:t>, BD </a:t>
            </a:r>
            <a:r>
              <a:rPr lang="pt-BR" sz="2400" kern="100" dirty="0" err="1">
                <a:effectLst/>
                <a:ea typeface="Calibri" panose="020F0502020204030204" pitchFamily="34" charset="0"/>
                <a:cs typeface="Times New Roman" panose="02020603050405020304" pitchFamily="18" charset="0"/>
              </a:rPr>
              <a:t>Vacutainer</a:t>
            </a:r>
            <a:r>
              <a:rPr lang="pt-BR" sz="2400" kern="100" baseline="30000" dirty="0">
                <a:effectLst/>
                <a:ea typeface="Calibri" panose="020F0502020204030204" pitchFamily="34" charset="0"/>
                <a:cs typeface="Times New Roman" panose="02020603050405020304" pitchFamily="18" charset="0"/>
              </a:rPr>
              <a:t>®</a:t>
            </a:r>
            <a:r>
              <a:rPr lang="pt-BR" sz="2400" kern="100" dirty="0">
                <a:effectLst/>
                <a:ea typeface="Calibri" panose="020F0502020204030204" pitchFamily="34" charset="0"/>
                <a:cs typeface="Times New Roman" panose="02020603050405020304" pitchFamily="18" charset="0"/>
              </a:rPr>
              <a:t>). foram realizados com métodos de rotina.</a:t>
            </a:r>
            <a:endParaRPr lang="pt-BR" sz="20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pt-BR" sz="2400" kern="100" dirty="0">
                <a:effectLst/>
                <a:ea typeface="Calibri" panose="020F0502020204030204" pitchFamily="34" charset="0"/>
                <a:cs typeface="Times New Roman" panose="02020603050405020304" pitchFamily="18" charset="0"/>
              </a:rPr>
              <a:t>O 1,5-anidroglucitol (1,5-AG) quantificado enzimaticamente com o reagente </a:t>
            </a:r>
            <a:r>
              <a:rPr lang="pt-BR" sz="2400" kern="100" dirty="0" err="1">
                <a:effectLst/>
                <a:ea typeface="Calibri" panose="020F0502020204030204" pitchFamily="34" charset="0"/>
                <a:cs typeface="Times New Roman" panose="02020603050405020304" pitchFamily="18" charset="0"/>
              </a:rPr>
              <a:t>GlycoMark</a:t>
            </a:r>
            <a:r>
              <a:rPr lang="pt-BR" sz="2400" kern="100" dirty="0">
                <a:effectLst/>
                <a:ea typeface="Calibri" panose="020F0502020204030204" pitchFamily="34" charset="0"/>
                <a:cs typeface="Times New Roman" panose="02020603050405020304" pitchFamily="18" charset="0"/>
              </a:rPr>
              <a:t> (</a:t>
            </a:r>
            <a:r>
              <a:rPr lang="pt-BR" sz="2400" kern="100" dirty="0" err="1">
                <a:effectLst/>
                <a:ea typeface="Calibri" panose="020F0502020204030204" pitchFamily="34" charset="0"/>
                <a:cs typeface="Times New Roman" panose="02020603050405020304" pitchFamily="18" charset="0"/>
              </a:rPr>
              <a:t>GlycoMark</a:t>
            </a:r>
            <a:r>
              <a:rPr lang="pt-BR" sz="2400" kern="100" dirty="0">
                <a:effectLst/>
                <a:ea typeface="Calibri" panose="020F0502020204030204" pitchFamily="34" charset="0"/>
                <a:cs typeface="Times New Roman" panose="02020603050405020304" pitchFamily="18" charset="0"/>
              </a:rPr>
              <a:t> Inc. New York, NY, USA).</a:t>
            </a:r>
            <a:endParaRPr lang="pt-BR" sz="20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pt-BR" sz="2400" kern="100" dirty="0">
                <a:effectLst/>
                <a:ea typeface="Calibri" panose="020F0502020204030204" pitchFamily="34" charset="0"/>
                <a:cs typeface="Times New Roman" panose="02020603050405020304" pitchFamily="18" charset="0"/>
              </a:rPr>
              <a:t>A albumina glicada, foi quantificada com o reagente enzimático Lucia GA-L (Asahi </a:t>
            </a:r>
            <a:r>
              <a:rPr lang="pt-BR" sz="2400" kern="100" dirty="0" err="1">
                <a:effectLst/>
                <a:ea typeface="Calibri" panose="020F0502020204030204" pitchFamily="34" charset="0"/>
                <a:cs typeface="Times New Roman" panose="02020603050405020304" pitchFamily="18" charset="0"/>
              </a:rPr>
              <a:t>Kasei</a:t>
            </a:r>
            <a:r>
              <a:rPr lang="pt-BR" sz="2400" kern="100" dirty="0">
                <a:effectLst/>
                <a:ea typeface="Calibri" panose="020F0502020204030204" pitchFamily="34" charset="0"/>
                <a:cs typeface="Times New Roman" panose="02020603050405020304" pitchFamily="18" charset="0"/>
              </a:rPr>
              <a:t> Pharma Co., </a:t>
            </a:r>
            <a:r>
              <a:rPr lang="pt-BR" sz="2400" kern="100" dirty="0" err="1">
                <a:effectLst/>
                <a:ea typeface="Calibri" panose="020F0502020204030204" pitchFamily="34" charset="0"/>
                <a:cs typeface="Times New Roman" panose="02020603050405020304" pitchFamily="18" charset="0"/>
              </a:rPr>
              <a:t>Tokyo</a:t>
            </a:r>
            <a:r>
              <a:rPr lang="pt-BR" sz="2400" kern="100" dirty="0">
                <a:effectLst/>
                <a:ea typeface="Calibri" panose="020F0502020204030204" pitchFamily="34" charset="0"/>
                <a:cs typeface="Times New Roman" panose="02020603050405020304" pitchFamily="18" charset="0"/>
              </a:rPr>
              <a:t>, </a:t>
            </a:r>
            <a:r>
              <a:rPr lang="pt-BR" sz="2400" kern="100" dirty="0" err="1">
                <a:effectLst/>
                <a:ea typeface="Calibri" panose="020F0502020204030204" pitchFamily="34" charset="0"/>
                <a:cs typeface="Times New Roman" panose="02020603050405020304" pitchFamily="18" charset="0"/>
              </a:rPr>
              <a:t>Japan</a:t>
            </a:r>
            <a:r>
              <a:rPr lang="pt-BR" sz="2400" kern="100" dirty="0">
                <a:effectLst/>
                <a:ea typeface="Calibri" panose="020F0502020204030204" pitchFamily="34" charset="0"/>
                <a:cs typeface="Times New Roman" panose="02020603050405020304" pitchFamily="18" charset="0"/>
              </a:rPr>
              <a:t>).</a:t>
            </a:r>
            <a:endParaRPr lang="pt-BR" sz="20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pt-BR" sz="2400" kern="100" dirty="0">
                <a:effectLst/>
                <a:ea typeface="Calibri" panose="020F0502020204030204" pitchFamily="34" charset="0"/>
                <a:cs typeface="Times New Roman" panose="02020603050405020304" pitchFamily="18" charset="0"/>
              </a:rPr>
              <a:t>Todas as análises foram automatizas no equipamento </a:t>
            </a:r>
            <a:r>
              <a:rPr lang="pt-BR" sz="2400" kern="100" dirty="0" err="1">
                <a:effectLst/>
                <a:ea typeface="Calibri" panose="020F0502020204030204" pitchFamily="34" charset="0"/>
                <a:cs typeface="Times New Roman" panose="02020603050405020304" pitchFamily="18" charset="0"/>
              </a:rPr>
              <a:t>LabMax</a:t>
            </a:r>
            <a:r>
              <a:rPr lang="pt-BR" sz="2400" kern="100" dirty="0">
                <a:effectLst/>
                <a:ea typeface="Calibri" panose="020F0502020204030204" pitchFamily="34" charset="0"/>
                <a:cs typeface="Times New Roman" panose="02020603050405020304" pitchFamily="18" charset="0"/>
              </a:rPr>
              <a:t> 400 (</a:t>
            </a:r>
            <a:r>
              <a:rPr lang="pt-BR" sz="2400" kern="100" dirty="0" err="1">
                <a:effectLst/>
                <a:ea typeface="Calibri" panose="020F0502020204030204" pitchFamily="34" charset="0"/>
                <a:cs typeface="Times New Roman" panose="02020603050405020304" pitchFamily="18" charset="0"/>
              </a:rPr>
              <a:t>Labtest</a:t>
            </a:r>
            <a:r>
              <a:rPr lang="pt-BR" sz="2400" kern="100" dirty="0">
                <a:effectLst/>
                <a:ea typeface="Calibri" panose="020F0502020204030204" pitchFamily="34" charset="0"/>
                <a:cs typeface="Times New Roman" panose="02020603050405020304" pitchFamily="18" charset="0"/>
              </a:rPr>
              <a:t> S.A., Lagoa Santa, MG, </a:t>
            </a:r>
            <a:r>
              <a:rPr lang="pt-BR" sz="2400" kern="100" dirty="0" err="1">
                <a:effectLst/>
                <a:ea typeface="Calibri" panose="020F0502020204030204" pitchFamily="34" charset="0"/>
                <a:cs typeface="Times New Roman" panose="02020603050405020304" pitchFamily="18" charset="0"/>
              </a:rPr>
              <a:t>Brazil</a:t>
            </a:r>
            <a:r>
              <a:rPr lang="pt-BR" sz="2400" kern="100" dirty="0">
                <a:effectLst/>
                <a:ea typeface="Calibri" panose="020F0502020204030204" pitchFamily="34" charset="0"/>
                <a:cs typeface="Times New Roman" panose="02020603050405020304" pitchFamily="18" charset="0"/>
              </a:rPr>
              <a:t>)</a:t>
            </a:r>
            <a:endParaRPr lang="pt-BR" sz="20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pt-BR" sz="2400" kern="100" dirty="0">
                <a:effectLst/>
                <a:ea typeface="Calibri" panose="020F0502020204030204" pitchFamily="34" charset="0"/>
                <a:cs typeface="Times New Roman" panose="02020603050405020304" pitchFamily="18" charset="0"/>
              </a:rPr>
              <a:t> </a:t>
            </a:r>
            <a:endParaRPr lang="pt-BR" sz="2000" kern="100" dirty="0">
              <a:effectLst/>
              <a:ea typeface="Calibri" panose="020F0502020204030204" pitchFamily="34" charset="0"/>
              <a:cs typeface="Times New Roman" panose="02020603050405020304" pitchFamily="18" charset="0"/>
            </a:endParaRPr>
          </a:p>
        </p:txBody>
      </p:sp>
      <p:sp>
        <p:nvSpPr>
          <p:cNvPr id="6" name="CaixaDeTexto 5">
            <a:extLst>
              <a:ext uri="{FF2B5EF4-FFF2-40B4-BE49-F238E27FC236}">
                <a16:creationId xmlns:a16="http://schemas.microsoft.com/office/drawing/2014/main" id="{BCFBF348-EF06-8A9C-9B87-B298227BD0C6}"/>
              </a:ext>
            </a:extLst>
          </p:cNvPr>
          <p:cNvSpPr txBox="1"/>
          <p:nvPr/>
        </p:nvSpPr>
        <p:spPr>
          <a:xfrm>
            <a:off x="387350" y="181262"/>
            <a:ext cx="5118100" cy="595932"/>
          </a:xfrm>
          <a:prstGeom prst="rect">
            <a:avLst/>
          </a:prstGeom>
          <a:noFill/>
        </p:spPr>
        <p:txBody>
          <a:bodyPr wrap="square">
            <a:spAutoFit/>
          </a:bodyPr>
          <a:lstStyle/>
          <a:p>
            <a:pPr>
              <a:lnSpc>
                <a:spcPct val="107000"/>
              </a:lnSpc>
              <a:spcAft>
                <a:spcPts val="800"/>
              </a:spcAft>
            </a:pPr>
            <a:r>
              <a:rPr lang="pt-BR" sz="3200" b="1" kern="100" dirty="0">
                <a:solidFill>
                  <a:srgbClr val="002060"/>
                </a:solidFill>
                <a:effectLst/>
                <a:ea typeface="Calibri" panose="020F0502020204030204" pitchFamily="34" charset="0"/>
                <a:cs typeface="Times New Roman" panose="02020603050405020304" pitchFamily="18" charset="0"/>
              </a:rPr>
              <a:t>Quantificações  - Exemplos</a:t>
            </a:r>
            <a:endParaRPr lang="pt-BR" sz="2800" kern="100" dirty="0">
              <a:solidFill>
                <a:srgbClr val="00206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7026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A7DE519F-F956-F32F-A811-AE855D278170}"/>
              </a:ext>
            </a:extLst>
          </p:cNvPr>
          <p:cNvSpPr txBox="1"/>
          <p:nvPr/>
        </p:nvSpPr>
        <p:spPr>
          <a:xfrm>
            <a:off x="473075" y="89187"/>
            <a:ext cx="4086225" cy="593304"/>
          </a:xfrm>
          <a:prstGeom prst="rect">
            <a:avLst/>
          </a:prstGeom>
          <a:noFill/>
        </p:spPr>
        <p:txBody>
          <a:bodyPr wrap="square">
            <a:spAutoFit/>
          </a:bodyPr>
          <a:lstStyle/>
          <a:p>
            <a:pPr>
              <a:lnSpc>
                <a:spcPct val="107000"/>
              </a:lnSpc>
              <a:spcAft>
                <a:spcPts val="800"/>
              </a:spcAft>
            </a:pPr>
            <a:r>
              <a:rPr lang="pt-BR" sz="3200" b="1" kern="100" dirty="0">
                <a:effectLst/>
                <a:latin typeface="Times New Roman" panose="02020603050405020304" pitchFamily="18" charset="0"/>
                <a:ea typeface="Calibri" panose="020F0502020204030204" pitchFamily="34" charset="0"/>
                <a:cs typeface="Times New Roman" panose="02020603050405020304" pitchFamily="18" charset="0"/>
              </a:rPr>
              <a:t>Análises Estatísticas </a:t>
            </a:r>
            <a:endParaRPr lang="pt-BR" sz="2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ixaDeTexto 6">
            <a:extLst>
              <a:ext uri="{FF2B5EF4-FFF2-40B4-BE49-F238E27FC236}">
                <a16:creationId xmlns:a16="http://schemas.microsoft.com/office/drawing/2014/main" id="{500011FE-02E0-ACF2-AFB9-E75022196324}"/>
              </a:ext>
            </a:extLst>
          </p:cNvPr>
          <p:cNvSpPr txBox="1"/>
          <p:nvPr/>
        </p:nvSpPr>
        <p:spPr>
          <a:xfrm>
            <a:off x="406400" y="759570"/>
            <a:ext cx="11620499" cy="4321376"/>
          </a:xfrm>
          <a:prstGeom prst="rect">
            <a:avLst/>
          </a:prstGeom>
          <a:noFill/>
        </p:spPr>
        <p:txBody>
          <a:bodyPr wrap="square">
            <a:spAutoFit/>
          </a:bodyPr>
          <a:lstStyle/>
          <a:p>
            <a:pPr>
              <a:lnSpc>
                <a:spcPct val="107000"/>
              </a:lnSpc>
              <a:spcAft>
                <a:spcPts val="800"/>
              </a:spcAft>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Para variáveis contínuas a normalidade foi verificada com o teste de </a:t>
            </a:r>
            <a:r>
              <a:rPr lang="pt-BR" sz="2800" b="1" kern="100" dirty="0" err="1">
                <a:effectLst/>
                <a:latin typeface="Times New Roman" panose="02020603050405020304" pitchFamily="18" charset="0"/>
                <a:ea typeface="Calibri" panose="020F0502020204030204" pitchFamily="34" charset="0"/>
                <a:cs typeface="Times New Roman" panose="02020603050405020304" pitchFamily="18" charset="0"/>
              </a:rPr>
              <a:t>Kolmogorov</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-Smirnov. Variáveis com distribuição normal foram apresentadas como </a:t>
            </a:r>
            <a:r>
              <a:rPr lang="pt-BR" sz="2800" b="1" kern="100" dirty="0" err="1">
                <a:effectLst/>
                <a:latin typeface="Times New Roman" panose="02020603050405020304" pitchFamily="18" charset="0"/>
                <a:ea typeface="Calibri" panose="020F0502020204030204" pitchFamily="34" charset="0"/>
                <a:cs typeface="Times New Roman" panose="02020603050405020304" pitchFamily="18" charset="0"/>
              </a:rPr>
              <a:t>média±desvio</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padrão, comparadas com teste t-</a:t>
            </a:r>
            <a:r>
              <a:rPr lang="pt-BR" sz="2800" b="1" kern="100" dirty="0" err="1">
                <a:effectLst/>
                <a:latin typeface="Times New Roman" panose="02020603050405020304" pitchFamily="18" charset="0"/>
                <a:ea typeface="Calibri" panose="020F0502020204030204" pitchFamily="34" charset="0"/>
                <a:cs typeface="Times New Roman" panose="02020603050405020304" pitchFamily="18" charset="0"/>
              </a:rPr>
              <a:t>Student</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b="1" kern="100" dirty="0" err="1">
                <a:effectLst/>
                <a:latin typeface="Times New Roman" panose="02020603050405020304" pitchFamily="18" charset="0"/>
                <a:ea typeface="Calibri" panose="020F0502020204030204" pitchFamily="34" charset="0"/>
                <a:cs typeface="Times New Roman" panose="02020603050405020304" pitchFamily="18" charset="0"/>
              </a:rPr>
              <a:t>Two-tailed</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Na ausência de distribuição normal, os resultados foram apresentados com mediana (intervalo interquartil, 25%-75%) e comparados com o teste U de Mann-Whitney. Verificar se necessita descrever análises e remoção de outliers.</a:t>
            </a:r>
            <a:endParaRPr lang="pt-BR" sz="28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Variáveis qualitativas foram apresentadas como “n” ou porcentagem e comparadas com o teste de chi-quadrado. </a:t>
            </a:r>
            <a:endParaRPr lang="pt-BR" sz="2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1384172"/>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1322</Words>
  <Application>Microsoft Office PowerPoint</Application>
  <PresentationFormat>Widescreen</PresentationFormat>
  <Paragraphs>105</Paragraphs>
  <Slides>10</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10</vt:i4>
      </vt:variant>
    </vt:vector>
  </HeadingPairs>
  <TitlesOfParts>
    <vt:vector size="16" baseType="lpstr">
      <vt:lpstr>Arial</vt:lpstr>
      <vt:lpstr>Calibri</vt:lpstr>
      <vt:lpstr>Calibri Light</vt:lpstr>
      <vt:lpstr>Open Sans</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Geraldo Picheth</dc:creator>
  <cp:lastModifiedBy>Geraldo Picheth</cp:lastModifiedBy>
  <cp:revision>5</cp:revision>
  <dcterms:created xsi:type="dcterms:W3CDTF">2024-05-24T09:25:33Z</dcterms:created>
  <dcterms:modified xsi:type="dcterms:W3CDTF">2024-05-24T10:34:12Z</dcterms:modified>
</cp:coreProperties>
</file>